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256" r:id="rId2"/>
    <p:sldId id="305" r:id="rId3"/>
    <p:sldId id="337" r:id="rId4"/>
    <p:sldId id="338" r:id="rId5"/>
    <p:sldId id="365" r:id="rId6"/>
    <p:sldId id="339" r:id="rId7"/>
    <p:sldId id="356" r:id="rId8"/>
    <p:sldId id="340" r:id="rId9"/>
    <p:sldId id="355" r:id="rId10"/>
    <p:sldId id="366" r:id="rId11"/>
    <p:sldId id="343" r:id="rId12"/>
    <p:sldId id="358" r:id="rId13"/>
    <p:sldId id="344" r:id="rId14"/>
    <p:sldId id="345" r:id="rId15"/>
    <p:sldId id="364" r:id="rId16"/>
    <p:sldId id="347" r:id="rId17"/>
    <p:sldId id="362" r:id="rId18"/>
    <p:sldId id="363" r:id="rId19"/>
    <p:sldId id="367" r:id="rId20"/>
    <p:sldId id="354" r:id="rId21"/>
  </p:sldIdLst>
  <p:sldSz cx="9144000" cy="6858000" type="screen4x3"/>
  <p:notesSz cx="6858000" cy="9144000"/>
  <p:defaultTextStyle>
    <a:defPPr>
      <a:defRPr lang="en-US"/>
    </a:defPPr>
    <a:lvl1pPr algn="l" rtl="0" fontAlgn="base">
      <a:spcBef>
        <a:spcPct val="0"/>
      </a:spcBef>
      <a:spcAft>
        <a:spcPct val="0"/>
      </a:spcAft>
      <a:defRPr b="1" kern="1200">
        <a:solidFill>
          <a:schemeClr val="tx1"/>
        </a:solidFill>
        <a:latin typeface="Segoe Semibold"/>
        <a:ea typeface="+mn-ea"/>
        <a:cs typeface="Arial" pitchFamily="34" charset="0"/>
      </a:defRPr>
    </a:lvl1pPr>
    <a:lvl2pPr marL="457200" algn="l" rtl="0" fontAlgn="base">
      <a:spcBef>
        <a:spcPct val="0"/>
      </a:spcBef>
      <a:spcAft>
        <a:spcPct val="0"/>
      </a:spcAft>
      <a:defRPr b="1" kern="1200">
        <a:solidFill>
          <a:schemeClr val="tx1"/>
        </a:solidFill>
        <a:latin typeface="Segoe Semibold"/>
        <a:ea typeface="+mn-ea"/>
        <a:cs typeface="Arial" pitchFamily="34" charset="0"/>
      </a:defRPr>
    </a:lvl2pPr>
    <a:lvl3pPr marL="914400" algn="l" rtl="0" fontAlgn="base">
      <a:spcBef>
        <a:spcPct val="0"/>
      </a:spcBef>
      <a:spcAft>
        <a:spcPct val="0"/>
      </a:spcAft>
      <a:defRPr b="1" kern="1200">
        <a:solidFill>
          <a:schemeClr val="tx1"/>
        </a:solidFill>
        <a:latin typeface="Segoe Semibold"/>
        <a:ea typeface="+mn-ea"/>
        <a:cs typeface="Arial" pitchFamily="34" charset="0"/>
      </a:defRPr>
    </a:lvl3pPr>
    <a:lvl4pPr marL="1371600" algn="l" rtl="0" fontAlgn="base">
      <a:spcBef>
        <a:spcPct val="0"/>
      </a:spcBef>
      <a:spcAft>
        <a:spcPct val="0"/>
      </a:spcAft>
      <a:defRPr b="1" kern="1200">
        <a:solidFill>
          <a:schemeClr val="tx1"/>
        </a:solidFill>
        <a:latin typeface="Segoe Semibold"/>
        <a:ea typeface="+mn-ea"/>
        <a:cs typeface="Arial" pitchFamily="34" charset="0"/>
      </a:defRPr>
    </a:lvl4pPr>
    <a:lvl5pPr marL="1828800" algn="l" rtl="0" fontAlgn="base">
      <a:spcBef>
        <a:spcPct val="0"/>
      </a:spcBef>
      <a:spcAft>
        <a:spcPct val="0"/>
      </a:spcAft>
      <a:defRPr b="1" kern="1200">
        <a:solidFill>
          <a:schemeClr val="tx1"/>
        </a:solidFill>
        <a:latin typeface="Segoe Semibold"/>
        <a:ea typeface="+mn-ea"/>
        <a:cs typeface="Arial" pitchFamily="34" charset="0"/>
      </a:defRPr>
    </a:lvl5pPr>
    <a:lvl6pPr marL="2286000" algn="l" defTabSz="914400" rtl="0" eaLnBrk="1" latinLnBrk="0" hangingPunct="1">
      <a:defRPr b="1" kern="1200">
        <a:solidFill>
          <a:schemeClr val="tx1"/>
        </a:solidFill>
        <a:latin typeface="Segoe Semibold"/>
        <a:ea typeface="+mn-ea"/>
        <a:cs typeface="Arial" pitchFamily="34" charset="0"/>
      </a:defRPr>
    </a:lvl6pPr>
    <a:lvl7pPr marL="2743200" algn="l" defTabSz="914400" rtl="0" eaLnBrk="1" latinLnBrk="0" hangingPunct="1">
      <a:defRPr b="1" kern="1200">
        <a:solidFill>
          <a:schemeClr val="tx1"/>
        </a:solidFill>
        <a:latin typeface="Segoe Semibold"/>
        <a:ea typeface="+mn-ea"/>
        <a:cs typeface="Arial" pitchFamily="34" charset="0"/>
      </a:defRPr>
    </a:lvl7pPr>
    <a:lvl8pPr marL="3200400" algn="l" defTabSz="914400" rtl="0" eaLnBrk="1" latinLnBrk="0" hangingPunct="1">
      <a:defRPr b="1" kern="1200">
        <a:solidFill>
          <a:schemeClr val="tx1"/>
        </a:solidFill>
        <a:latin typeface="Segoe Semibold"/>
        <a:ea typeface="+mn-ea"/>
        <a:cs typeface="Arial" pitchFamily="34" charset="0"/>
      </a:defRPr>
    </a:lvl8pPr>
    <a:lvl9pPr marL="3657600" algn="l" defTabSz="914400" rtl="0" eaLnBrk="1" latinLnBrk="0" hangingPunct="1">
      <a:defRPr b="1" kern="1200">
        <a:solidFill>
          <a:schemeClr val="tx1"/>
        </a:solidFill>
        <a:latin typeface="Segoe Semibold"/>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6E74A4"/>
    <a:srgbClr val="000099"/>
    <a:srgbClr val="0033CC"/>
    <a:srgbClr val="0000CC"/>
    <a:srgbClr val="777777"/>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vertBarState="maximized">
    <p:restoredLeft sz="15620" autoAdjust="0"/>
    <p:restoredTop sz="86919" autoAdjust="0"/>
  </p:normalViewPr>
  <p:slideViewPr>
    <p:cSldViewPr>
      <p:cViewPr>
        <p:scale>
          <a:sx n="97" d="100"/>
          <a:sy n="97" d="100"/>
        </p:scale>
        <p:origin x="-372" y="121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200" d="100"/>
        <a:sy n="200" d="100"/>
      </p:scale>
      <p:origin x="0" y="0"/>
    </p:cViewPr>
  </p:sorterViewPr>
  <p:notesViewPr>
    <p:cSldViewPr>
      <p:cViewPr varScale="1">
        <p:scale>
          <a:sx n="82" d="100"/>
          <a:sy n="82" d="100"/>
        </p:scale>
        <p:origin x="-2064" y="-10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Segoe Semibold" pitchFamily="34" charset="0"/>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smtClean="0">
                <a:latin typeface="Segoe Semibold" pitchFamily="34" charset="0"/>
                <a:cs typeface="+mn-cs"/>
              </a:defRPr>
            </a:lvl1pPr>
          </a:lstStyle>
          <a:p>
            <a:pPr>
              <a:defRPr/>
            </a:pPr>
            <a:fld id="{0B5979FC-3871-4026-8602-6742A93A5AAF}" type="datetimeFigureOut">
              <a:rPr lang="en-US"/>
              <a:pPr>
                <a:defRPr/>
              </a:pPr>
              <a:t>17/08/2013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atin typeface="Segoe Semibold" pitchFamily="34" charset="0"/>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smtClean="0">
                <a:latin typeface="Segoe Semibold" pitchFamily="34" charset="0"/>
                <a:cs typeface="+mn-cs"/>
              </a:defRPr>
            </a:lvl1pPr>
          </a:lstStyle>
          <a:p>
            <a:pPr>
              <a:defRPr/>
            </a:pPr>
            <a:fld id="{E52567F6-54C1-4042-9176-2A6F5E90BB0D}" type="slidenum">
              <a:rPr lang="en-US"/>
              <a:pPr>
                <a:defRPr/>
              </a:pPr>
              <a:t>‹#›</a:t>
            </a:fld>
            <a:endParaRPr lang="en-US"/>
          </a:p>
        </p:txBody>
      </p:sp>
    </p:spTree>
    <p:extLst>
      <p:ext uri="{BB962C8B-B14F-4D97-AF65-F5344CB8AC3E}">
        <p14:creationId xmlns="" xmlns:p14="http://schemas.microsoft.com/office/powerpoint/2010/main" val="34685009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Segoe Semibold" pitchFamily="34" charset="0"/>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smtClean="0">
                <a:latin typeface="Segoe Semibold" pitchFamily="34" charset="0"/>
                <a:cs typeface="+mn-cs"/>
              </a:defRPr>
            </a:lvl1pPr>
          </a:lstStyle>
          <a:p>
            <a:pPr>
              <a:defRPr/>
            </a:pPr>
            <a:fld id="{1FBFE1B5-0E3C-40E4-9124-E754D523CB4A}" type="datetimeFigureOut">
              <a:rPr lang="en-US"/>
              <a:pPr>
                <a:defRPr/>
              </a:pPr>
              <a:t>17/08/2013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Segoe Semibold" pitchFamily="34" charset="0"/>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smtClean="0">
                <a:latin typeface="Segoe Semibold" pitchFamily="34" charset="0"/>
                <a:cs typeface="+mn-cs"/>
              </a:defRPr>
            </a:lvl1pPr>
          </a:lstStyle>
          <a:p>
            <a:pPr>
              <a:defRPr/>
            </a:pPr>
            <a:fld id="{A87062C2-6B52-4E9A-B212-85026636CFD3}" type="slidenum">
              <a:rPr lang="en-US"/>
              <a:pPr>
                <a:defRPr/>
              </a:pPr>
              <a:t>‹#›</a:t>
            </a:fld>
            <a:endParaRPr lang="en-US"/>
          </a:p>
        </p:txBody>
      </p:sp>
    </p:spTree>
    <p:extLst>
      <p:ext uri="{BB962C8B-B14F-4D97-AF65-F5344CB8AC3E}">
        <p14:creationId xmlns="" xmlns:p14="http://schemas.microsoft.com/office/powerpoint/2010/main" val="302381320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87062C2-6B52-4E9A-B212-85026636CFD3}" type="slidenum">
              <a:rPr lang="en-US" smtClean="0"/>
              <a:pPr>
                <a:defRPr/>
              </a:pPr>
              <a:t>1</a:t>
            </a:fld>
            <a:endParaRPr lang="en-US"/>
          </a:p>
        </p:txBody>
      </p:sp>
    </p:spTree>
    <p:extLst>
      <p:ext uri="{BB962C8B-B14F-4D97-AF65-F5344CB8AC3E}">
        <p14:creationId xmlns="" xmlns:p14="http://schemas.microsoft.com/office/powerpoint/2010/main" val="7259815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vi-VN" sz="1200" kern="1200" smtClean="0">
                <a:solidFill>
                  <a:schemeClr val="tx1"/>
                </a:solidFill>
                <a:latin typeface="+mn-lt"/>
                <a:ea typeface="+mn-ea"/>
                <a:cs typeface="+mn-cs"/>
              </a:rPr>
              <a:t>Menu thực hiện:</a:t>
            </a:r>
            <a:endParaRPr lang="en-US" sz="1200" kern="1200" smtClean="0">
              <a:solidFill>
                <a:schemeClr val="tx1"/>
              </a:solidFill>
              <a:latin typeface="+mn-lt"/>
              <a:ea typeface="+mn-ea"/>
              <a:cs typeface="+mn-cs"/>
            </a:endParaRPr>
          </a:p>
          <a:p>
            <a:r>
              <a:rPr lang="vi-VN" sz="1200" kern="1200" smtClean="0">
                <a:solidFill>
                  <a:schemeClr val="tx1"/>
                </a:solidFill>
                <a:latin typeface="+mn-lt"/>
                <a:ea typeface="+mn-ea"/>
                <a:cs typeface="+mn-cs"/>
              </a:rPr>
              <a:t>Hệ thống/Danh mục tiền tệ.</a:t>
            </a:r>
            <a:endParaRPr lang="en-US" sz="1200" kern="120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A87062C2-6B52-4E9A-B212-85026636CFD3}" type="slidenum">
              <a:rPr lang="en-US" smtClean="0"/>
              <a:pPr>
                <a:defRPr/>
              </a:pPr>
              <a:t>11</a:t>
            </a:fld>
            <a:endParaRPr lang="en-US"/>
          </a:p>
        </p:txBody>
      </p:sp>
    </p:spTree>
    <p:extLst>
      <p:ext uri="{BB962C8B-B14F-4D97-AF65-F5344CB8AC3E}">
        <p14:creationId xmlns="" xmlns:p14="http://schemas.microsoft.com/office/powerpoint/2010/main" val="33687738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dirty="0" err="1" smtClean="0"/>
              <a:t>Kế</a:t>
            </a:r>
            <a:r>
              <a:rPr lang="en-US" baseline="0" dirty="0" smtClean="0"/>
              <a:t> </a:t>
            </a:r>
            <a:r>
              <a:rPr lang="en-US" baseline="0" dirty="0" err="1" smtClean="0"/>
              <a:t>toán</a:t>
            </a:r>
            <a:r>
              <a:rPr lang="en-US" baseline="0" dirty="0" smtClean="0"/>
              <a:t> </a:t>
            </a:r>
            <a:r>
              <a:rPr lang="en-US" baseline="0" dirty="0" err="1" smtClean="0"/>
              <a:t>tiền</a:t>
            </a:r>
            <a:r>
              <a:rPr lang="en-US" baseline="0" dirty="0" smtClean="0"/>
              <a:t> </a:t>
            </a:r>
            <a:r>
              <a:rPr lang="en-US" baseline="0" dirty="0" err="1" smtClean="0"/>
              <a:t>mặt</a:t>
            </a:r>
            <a:r>
              <a:rPr lang="en-US" baseline="0" dirty="0" smtClean="0"/>
              <a:t> </a:t>
            </a:r>
            <a:r>
              <a:rPr lang="en-US" baseline="0" dirty="0" err="1" smtClean="0"/>
              <a:t>và</a:t>
            </a:r>
            <a:r>
              <a:rPr lang="en-US" baseline="0" dirty="0" smtClean="0"/>
              <a:t> </a:t>
            </a:r>
            <a:r>
              <a:rPr lang="en-US" baseline="0" dirty="0" err="1" smtClean="0"/>
              <a:t>thủ</a:t>
            </a:r>
            <a:r>
              <a:rPr lang="en-US" baseline="0" dirty="0" smtClean="0"/>
              <a:t> </a:t>
            </a:r>
            <a:r>
              <a:rPr lang="en-US" baseline="0" dirty="0" err="1" smtClean="0"/>
              <a:t>quỹ</a:t>
            </a:r>
            <a:r>
              <a:rPr lang="en-US" baseline="0" dirty="0" smtClean="0"/>
              <a:t> </a:t>
            </a:r>
            <a:r>
              <a:rPr lang="en-US" baseline="0" dirty="0" err="1" smtClean="0"/>
              <a:t>sẽ</a:t>
            </a:r>
            <a:r>
              <a:rPr lang="en-US" baseline="0" dirty="0" smtClean="0"/>
              <a:t> </a:t>
            </a:r>
            <a:r>
              <a:rPr lang="en-US" baseline="0" dirty="0" err="1" smtClean="0"/>
              <a:t>đối</a:t>
            </a:r>
            <a:r>
              <a:rPr lang="en-US" baseline="0" dirty="0" smtClean="0"/>
              <a:t> </a:t>
            </a:r>
            <a:r>
              <a:rPr lang="en-US" baseline="0" dirty="0" err="1" smtClean="0"/>
              <a:t>chiếu</a:t>
            </a:r>
            <a:r>
              <a:rPr lang="en-US" baseline="0" dirty="0" smtClean="0"/>
              <a:t> </a:t>
            </a:r>
            <a:r>
              <a:rPr lang="en-US" baseline="0" dirty="0" err="1" smtClean="0"/>
              <a:t>giữa</a:t>
            </a:r>
            <a:r>
              <a:rPr lang="en-US" baseline="0" dirty="0" smtClean="0"/>
              <a:t> 2 </a:t>
            </a:r>
            <a:r>
              <a:rPr lang="en-US" baseline="0" dirty="0" err="1" smtClean="0"/>
              <a:t>sổ</a:t>
            </a:r>
            <a:r>
              <a:rPr lang="en-US" baseline="0" dirty="0" smtClean="0"/>
              <a:t>.</a:t>
            </a:r>
          </a:p>
          <a:p>
            <a:pPr marL="0" marR="0" indent="0" algn="l" defTabSz="914400" rtl="0" eaLnBrk="1" fontAlgn="base" latinLnBrk="0" hangingPunct="1">
              <a:lnSpc>
                <a:spcPct val="100000"/>
              </a:lnSpc>
              <a:spcBef>
                <a:spcPct val="30000"/>
              </a:spcBef>
              <a:spcAft>
                <a:spcPct val="0"/>
              </a:spcAft>
              <a:buClrTx/>
              <a:buSzTx/>
              <a:buFontTx/>
              <a:buNone/>
              <a:tabLst/>
              <a:defRPr/>
            </a:pPr>
            <a:endParaRPr lang="en-US" baseline="0" dirty="0" smtClean="0"/>
          </a:p>
          <a:p>
            <a:pPr marL="0" marR="0" indent="0" algn="l" defTabSz="914400" rtl="0" eaLnBrk="1" fontAlgn="base" latinLnBrk="0" hangingPunct="1">
              <a:lnSpc>
                <a:spcPct val="100000"/>
              </a:lnSpc>
              <a:spcBef>
                <a:spcPct val="30000"/>
              </a:spcBef>
              <a:spcAft>
                <a:spcPct val="0"/>
              </a:spcAft>
              <a:buClrTx/>
              <a:buSzTx/>
              <a:buFontTx/>
              <a:buNone/>
              <a:tabLst/>
              <a:defRPr/>
            </a:pPr>
            <a:r>
              <a:rPr lang="en-US" baseline="0" dirty="0" err="1" smtClean="0"/>
              <a:t>Sổ</a:t>
            </a:r>
            <a:r>
              <a:rPr lang="en-US" baseline="0" dirty="0" smtClean="0"/>
              <a:t> </a:t>
            </a:r>
            <a:r>
              <a:rPr lang="en-US" baseline="0" dirty="0" err="1" smtClean="0"/>
              <a:t>quỹ</a:t>
            </a:r>
            <a:r>
              <a:rPr lang="en-US" baseline="0" dirty="0" smtClean="0"/>
              <a:t> </a:t>
            </a:r>
            <a:r>
              <a:rPr lang="en-US" baseline="0" dirty="0" err="1" smtClean="0"/>
              <a:t>thì</a:t>
            </a:r>
            <a:r>
              <a:rPr lang="en-US" baseline="0" dirty="0" smtClean="0"/>
              <a:t> </a:t>
            </a:r>
            <a:r>
              <a:rPr lang="en-US" baseline="0" dirty="0" err="1" smtClean="0"/>
              <a:t>mỗi</a:t>
            </a:r>
            <a:r>
              <a:rPr lang="en-US" baseline="0" dirty="0" smtClean="0"/>
              <a:t> </a:t>
            </a:r>
            <a:r>
              <a:rPr lang="en-US" baseline="0" dirty="0" err="1" smtClean="0"/>
              <a:t>phiếu</a:t>
            </a:r>
            <a:r>
              <a:rPr lang="en-US" baseline="0" dirty="0" smtClean="0"/>
              <a:t> </a:t>
            </a:r>
            <a:r>
              <a:rPr lang="en-US" baseline="0" dirty="0" err="1" smtClean="0"/>
              <a:t>c.từ</a:t>
            </a:r>
            <a:r>
              <a:rPr lang="en-US" baseline="0" dirty="0" smtClean="0"/>
              <a:t> </a:t>
            </a:r>
            <a:r>
              <a:rPr lang="en-US" baseline="0" dirty="0" err="1" smtClean="0"/>
              <a:t>chỉ</a:t>
            </a:r>
            <a:r>
              <a:rPr lang="en-US" baseline="0" dirty="0" smtClean="0"/>
              <a:t> </a:t>
            </a:r>
            <a:r>
              <a:rPr lang="en-US" baseline="0" dirty="0" err="1" smtClean="0"/>
              <a:t>ứng</a:t>
            </a:r>
            <a:r>
              <a:rPr lang="en-US" baseline="0" dirty="0" smtClean="0"/>
              <a:t> </a:t>
            </a:r>
            <a:r>
              <a:rPr lang="en-US" baseline="0" dirty="0" err="1" smtClean="0"/>
              <a:t>với</a:t>
            </a:r>
            <a:r>
              <a:rPr lang="en-US" baseline="0" dirty="0" smtClean="0"/>
              <a:t> 1 </a:t>
            </a:r>
            <a:r>
              <a:rPr lang="en-US" baseline="0" dirty="0" err="1" smtClean="0"/>
              <a:t>dòng</a:t>
            </a:r>
            <a:r>
              <a:rPr lang="en-US" baseline="0" dirty="0" smtClean="0"/>
              <a:t> </a:t>
            </a:r>
            <a:r>
              <a:rPr lang="en-US" baseline="0" dirty="0" err="1" smtClean="0"/>
              <a:t>và</a:t>
            </a:r>
            <a:r>
              <a:rPr lang="en-US" baseline="0" dirty="0" smtClean="0"/>
              <a:t> </a:t>
            </a:r>
            <a:r>
              <a:rPr lang="en-US" baseline="0" dirty="0" err="1" smtClean="0"/>
              <a:t>kô</a:t>
            </a:r>
            <a:r>
              <a:rPr lang="en-US" baseline="0" dirty="0" smtClean="0"/>
              <a:t> </a:t>
            </a:r>
            <a:r>
              <a:rPr lang="en-US" baseline="0" dirty="0" err="1" smtClean="0"/>
              <a:t>hạch</a:t>
            </a:r>
            <a:r>
              <a:rPr lang="en-US" baseline="0" dirty="0" smtClean="0"/>
              <a:t> </a:t>
            </a:r>
            <a:r>
              <a:rPr lang="en-US" baseline="0" dirty="0" err="1" smtClean="0"/>
              <a:t>toán</a:t>
            </a:r>
            <a:r>
              <a:rPr lang="en-US" baseline="0" dirty="0" smtClean="0"/>
              <a:t> tk. </a:t>
            </a:r>
            <a:r>
              <a:rPr lang="en-US" baseline="0" dirty="0" err="1" smtClean="0"/>
              <a:t>Còn</a:t>
            </a:r>
            <a:r>
              <a:rPr lang="en-US" baseline="0" dirty="0" smtClean="0"/>
              <a:t> </a:t>
            </a:r>
            <a:r>
              <a:rPr lang="en-US" baseline="0" dirty="0" err="1" smtClean="0"/>
              <a:t>sổ</a:t>
            </a:r>
            <a:r>
              <a:rPr lang="en-US" baseline="0" dirty="0" smtClean="0"/>
              <a:t> </a:t>
            </a:r>
            <a:r>
              <a:rPr lang="en-US" baseline="0" dirty="0" err="1" smtClean="0"/>
              <a:t>kế</a:t>
            </a:r>
            <a:r>
              <a:rPr lang="en-US" baseline="0" dirty="0" smtClean="0"/>
              <a:t> </a:t>
            </a:r>
            <a:r>
              <a:rPr lang="en-US" baseline="0" dirty="0" err="1" smtClean="0"/>
              <a:t>toán</a:t>
            </a:r>
            <a:r>
              <a:rPr lang="en-US" baseline="0" dirty="0" smtClean="0"/>
              <a:t> chi </a:t>
            </a:r>
            <a:r>
              <a:rPr lang="en-US" baseline="0" dirty="0" err="1" smtClean="0"/>
              <a:t>tiết</a:t>
            </a:r>
            <a:r>
              <a:rPr lang="en-US" baseline="0" dirty="0" smtClean="0"/>
              <a:t> </a:t>
            </a:r>
            <a:r>
              <a:rPr lang="en-US" baseline="0" dirty="0" err="1" smtClean="0"/>
              <a:t>thì</a:t>
            </a:r>
            <a:r>
              <a:rPr lang="en-US" baseline="0" dirty="0" smtClean="0"/>
              <a:t> </a:t>
            </a:r>
            <a:r>
              <a:rPr lang="en-US" baseline="0" dirty="0" err="1" smtClean="0"/>
              <a:t>ghi</a:t>
            </a:r>
            <a:r>
              <a:rPr lang="en-US" baseline="0" dirty="0" smtClean="0"/>
              <a:t> </a:t>
            </a:r>
            <a:r>
              <a:rPr lang="en-US" baseline="0" dirty="0" err="1" smtClean="0"/>
              <a:t>rõ</a:t>
            </a:r>
            <a:r>
              <a:rPr lang="en-US" baseline="0" dirty="0" smtClean="0"/>
              <a:t> </a:t>
            </a:r>
            <a:r>
              <a:rPr lang="en-US" baseline="0" dirty="0" err="1" smtClean="0"/>
              <a:t>hạch</a:t>
            </a:r>
            <a:r>
              <a:rPr lang="en-US" baseline="0" dirty="0" smtClean="0"/>
              <a:t> </a:t>
            </a:r>
            <a:r>
              <a:rPr lang="en-US" baseline="0" dirty="0" err="1" smtClean="0"/>
              <a:t>toán</a:t>
            </a:r>
            <a:r>
              <a:rPr lang="en-US" baseline="0" dirty="0" smtClean="0"/>
              <a:t> </a:t>
            </a:r>
            <a:r>
              <a:rPr lang="en-US" baseline="0" dirty="0" err="1" smtClean="0"/>
              <a:t>và</a:t>
            </a:r>
            <a:r>
              <a:rPr lang="en-US" baseline="0" dirty="0" smtClean="0"/>
              <a:t> </a:t>
            </a:r>
            <a:r>
              <a:rPr lang="en-US" baseline="0" dirty="0" err="1" smtClean="0"/>
              <a:t>một</a:t>
            </a:r>
            <a:r>
              <a:rPr lang="en-US" baseline="0" dirty="0" smtClean="0"/>
              <a:t> </a:t>
            </a:r>
            <a:r>
              <a:rPr lang="en-US" baseline="0" dirty="0" err="1" smtClean="0"/>
              <a:t>c.từ</a:t>
            </a:r>
            <a:r>
              <a:rPr lang="en-US" baseline="0" dirty="0" smtClean="0"/>
              <a:t> </a:t>
            </a:r>
            <a:r>
              <a:rPr lang="en-US" baseline="0" dirty="0" err="1" smtClean="0"/>
              <a:t>có</a:t>
            </a:r>
            <a:r>
              <a:rPr lang="en-US" baseline="0" dirty="0" smtClean="0"/>
              <a:t> </a:t>
            </a:r>
            <a:r>
              <a:rPr lang="en-US" baseline="0" dirty="0" err="1" smtClean="0"/>
              <a:t>thể</a:t>
            </a:r>
            <a:r>
              <a:rPr lang="en-US" baseline="0" dirty="0" smtClean="0"/>
              <a:t> chi </a:t>
            </a:r>
            <a:r>
              <a:rPr lang="en-US" baseline="0" dirty="0" err="1" smtClean="0"/>
              <a:t>tiết</a:t>
            </a:r>
            <a:r>
              <a:rPr lang="en-US" baseline="0" dirty="0" smtClean="0"/>
              <a:t> </a:t>
            </a:r>
            <a:r>
              <a:rPr lang="en-US" baseline="0" dirty="0" err="1" smtClean="0"/>
              <a:t>ra</a:t>
            </a:r>
            <a:r>
              <a:rPr lang="en-US" baseline="0" dirty="0" smtClean="0"/>
              <a:t> </a:t>
            </a:r>
            <a:r>
              <a:rPr lang="en-US" baseline="0" dirty="0" err="1" smtClean="0"/>
              <a:t>thành</a:t>
            </a:r>
            <a:r>
              <a:rPr lang="en-US" baseline="0" dirty="0" smtClean="0"/>
              <a:t> </a:t>
            </a:r>
            <a:r>
              <a:rPr lang="en-US" baseline="0" dirty="0" err="1" smtClean="0"/>
              <a:t>một</a:t>
            </a:r>
            <a:r>
              <a:rPr lang="en-US" baseline="0" dirty="0" smtClean="0"/>
              <a:t> </a:t>
            </a:r>
            <a:r>
              <a:rPr lang="en-US" baseline="0" dirty="0" err="1" smtClean="0"/>
              <a:t>vài</a:t>
            </a:r>
            <a:r>
              <a:rPr lang="en-US" baseline="0" dirty="0" smtClean="0"/>
              <a:t> </a:t>
            </a:r>
            <a:r>
              <a:rPr lang="en-US" baseline="0" dirty="0" err="1" smtClean="0"/>
              <a:t>dòng</a:t>
            </a:r>
            <a:r>
              <a:rPr lang="en-US" baseline="0" dirty="0" smtClean="0"/>
              <a:t>.</a:t>
            </a:r>
            <a:endParaRPr lang="en-US" dirty="0" smtClean="0"/>
          </a:p>
        </p:txBody>
      </p:sp>
      <p:sp>
        <p:nvSpPr>
          <p:cNvPr id="4" name="Slide Number Placeholder 3"/>
          <p:cNvSpPr>
            <a:spLocks noGrp="1"/>
          </p:cNvSpPr>
          <p:nvPr>
            <p:ph type="sldNum" sz="quarter" idx="10"/>
          </p:nvPr>
        </p:nvSpPr>
        <p:spPr/>
        <p:txBody>
          <a:bodyPr/>
          <a:lstStyle/>
          <a:p>
            <a:pPr>
              <a:defRPr/>
            </a:pPr>
            <a:fld id="{A87062C2-6B52-4E9A-B212-85026636CFD3}" type="slidenum">
              <a:rPr lang="en-US" smtClean="0"/>
              <a:pPr>
                <a:defRPr/>
              </a:pPr>
              <a:t>12</a:t>
            </a:fld>
            <a:endParaRPr lang="en-US"/>
          </a:p>
        </p:txBody>
      </p:sp>
    </p:spTree>
    <p:extLst>
      <p:ext uri="{BB962C8B-B14F-4D97-AF65-F5344CB8AC3E}">
        <p14:creationId xmlns="" xmlns:p14="http://schemas.microsoft.com/office/powerpoint/2010/main" val="33687738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vi-VN" sz="1200" kern="1200" smtClean="0">
                <a:solidFill>
                  <a:schemeClr val="tx1"/>
                </a:solidFill>
                <a:latin typeface="+mn-lt"/>
                <a:ea typeface="+mn-ea"/>
                <a:cs typeface="+mn-cs"/>
              </a:rPr>
              <a:t>Menu thực hiện</a:t>
            </a:r>
            <a:endParaRPr lang="en-US" sz="1200" kern="1200" smtClean="0">
              <a:solidFill>
                <a:schemeClr val="tx1"/>
              </a:solidFill>
              <a:latin typeface="+mn-lt"/>
              <a:ea typeface="+mn-ea"/>
              <a:cs typeface="+mn-cs"/>
            </a:endParaRPr>
          </a:p>
          <a:p>
            <a:r>
              <a:rPr lang="vi-VN" sz="1200" kern="1200" smtClean="0">
                <a:solidFill>
                  <a:schemeClr val="tx1"/>
                </a:solidFill>
                <a:latin typeface="+mn-lt"/>
                <a:ea typeface="+mn-ea"/>
                <a:cs typeface="+mn-cs"/>
              </a:rPr>
              <a:t>Hệ thống/Danh mục quyển chứng từ</a:t>
            </a:r>
            <a:endParaRPr lang="en-US" sz="1200" kern="1200" smtClean="0">
              <a:solidFill>
                <a:schemeClr val="tx1"/>
              </a:solidFill>
              <a:latin typeface="+mn-lt"/>
              <a:ea typeface="+mn-ea"/>
              <a:cs typeface="+mn-cs"/>
            </a:endParaRPr>
          </a:p>
          <a:p>
            <a:r>
              <a:rPr lang="vi-VN" sz="1200" kern="1200" smtClean="0">
                <a:solidFill>
                  <a:schemeClr val="tx1"/>
                </a:solidFill>
                <a:latin typeface="+mn-lt"/>
                <a:ea typeface="+mn-ea"/>
                <a:cs typeface="+mn-cs"/>
              </a:rPr>
              <a:t>Các thông tin chính cần khai báo</a:t>
            </a:r>
            <a:endParaRPr lang="en-US" sz="1200" kern="1200" smtClean="0">
              <a:solidFill>
                <a:schemeClr val="tx1"/>
              </a:solidFill>
              <a:latin typeface="+mn-lt"/>
              <a:ea typeface="+mn-ea"/>
              <a:cs typeface="+mn-cs"/>
            </a:endParaRPr>
          </a:p>
          <a:p>
            <a:pPr lvl="0"/>
            <a:r>
              <a:rPr lang="vi-VN" sz="1200" kern="1200" smtClean="0">
                <a:solidFill>
                  <a:schemeClr val="tx1"/>
                </a:solidFill>
                <a:latin typeface="+mn-lt"/>
                <a:ea typeface="+mn-ea"/>
                <a:cs typeface="+mn-cs"/>
              </a:rPr>
              <a:t>Mã quyển chứng từ</a:t>
            </a:r>
            <a:endParaRPr lang="en-US" sz="1200" kern="1200" smtClean="0">
              <a:solidFill>
                <a:schemeClr val="tx1"/>
              </a:solidFill>
              <a:latin typeface="+mn-lt"/>
              <a:ea typeface="+mn-ea"/>
              <a:cs typeface="+mn-cs"/>
            </a:endParaRPr>
          </a:p>
          <a:p>
            <a:pPr lvl="0"/>
            <a:r>
              <a:rPr lang="vi-VN" sz="1200" kern="1200" smtClean="0">
                <a:solidFill>
                  <a:schemeClr val="tx1"/>
                </a:solidFill>
                <a:latin typeface="+mn-lt"/>
                <a:ea typeface="+mn-ea"/>
                <a:cs typeface="+mn-cs"/>
              </a:rPr>
              <a:t>Tên quyển chứng từ</a:t>
            </a:r>
            <a:endParaRPr lang="en-US" sz="1200" kern="1200" smtClean="0">
              <a:solidFill>
                <a:schemeClr val="tx1"/>
              </a:solidFill>
              <a:latin typeface="+mn-lt"/>
              <a:ea typeface="+mn-ea"/>
              <a:cs typeface="+mn-cs"/>
            </a:endParaRPr>
          </a:p>
          <a:p>
            <a:pPr lvl="0"/>
            <a:r>
              <a:rPr lang="vi-VN" sz="1200" kern="1200" smtClean="0">
                <a:solidFill>
                  <a:schemeClr val="tx1"/>
                </a:solidFill>
                <a:latin typeface="+mn-lt"/>
                <a:ea typeface="+mn-ea"/>
                <a:cs typeface="+mn-cs"/>
              </a:rPr>
              <a:t>Số seri</a:t>
            </a:r>
            <a:endParaRPr lang="en-US" sz="1200" kern="1200" smtClean="0">
              <a:solidFill>
                <a:schemeClr val="tx1"/>
              </a:solidFill>
              <a:latin typeface="+mn-lt"/>
              <a:ea typeface="+mn-ea"/>
              <a:cs typeface="+mn-cs"/>
            </a:endParaRPr>
          </a:p>
          <a:p>
            <a:pPr lvl="0"/>
            <a:r>
              <a:rPr lang="vi-VN" sz="1200" kern="1200" smtClean="0">
                <a:solidFill>
                  <a:schemeClr val="tx1"/>
                </a:solidFill>
                <a:latin typeface="+mn-lt"/>
                <a:ea typeface="+mn-ea"/>
                <a:cs typeface="+mn-cs"/>
              </a:rPr>
              <a:t>Từ số ... đến số...</a:t>
            </a:r>
            <a:endParaRPr lang="en-US" sz="1200" kern="1200" smtClean="0">
              <a:solidFill>
                <a:schemeClr val="tx1"/>
              </a:solidFill>
              <a:latin typeface="+mn-lt"/>
              <a:ea typeface="+mn-ea"/>
              <a:cs typeface="+mn-cs"/>
            </a:endParaRPr>
          </a:p>
          <a:p>
            <a:pPr lvl="0"/>
            <a:r>
              <a:rPr lang="vi-VN" sz="1200" kern="1200" smtClean="0">
                <a:solidFill>
                  <a:schemeClr val="tx1"/>
                </a:solidFill>
                <a:latin typeface="+mn-lt"/>
                <a:ea typeface="+mn-ea"/>
                <a:cs typeface="+mn-cs"/>
              </a:rPr>
              <a:t>Danh sách các mã chứng từ (cùng sử dụng quyển c.từ)</a:t>
            </a:r>
            <a:endParaRPr lang="en-US" sz="1200" kern="1200" smtClean="0">
              <a:solidFill>
                <a:schemeClr val="tx1"/>
              </a:solidFill>
              <a:latin typeface="+mn-lt"/>
              <a:ea typeface="+mn-ea"/>
              <a:cs typeface="+mn-cs"/>
            </a:endParaRPr>
          </a:p>
          <a:p>
            <a:pPr lvl="0"/>
            <a:r>
              <a:rPr lang="vi-VN" sz="1200" kern="1200" smtClean="0">
                <a:solidFill>
                  <a:schemeClr val="tx1"/>
                </a:solidFill>
                <a:latin typeface="+mn-lt"/>
                <a:ea typeface="+mn-ea"/>
                <a:cs typeface="+mn-cs"/>
              </a:rPr>
              <a:t>Biểu thức tiếp đầu ngữ (ký hiệu phía trước số ctừ)</a:t>
            </a:r>
            <a:endParaRPr lang="en-US" sz="1200" kern="1200" smtClean="0">
              <a:solidFill>
                <a:schemeClr val="tx1"/>
              </a:solidFill>
              <a:latin typeface="+mn-lt"/>
              <a:ea typeface="+mn-ea"/>
              <a:cs typeface="+mn-cs"/>
            </a:endParaRPr>
          </a:p>
          <a:p>
            <a:pPr lvl="0"/>
            <a:r>
              <a:rPr lang="vi-VN" sz="1200" kern="1200" smtClean="0">
                <a:solidFill>
                  <a:schemeClr val="tx1"/>
                </a:solidFill>
                <a:latin typeface="+mn-lt"/>
                <a:ea typeface="+mn-ea"/>
                <a:cs typeface="+mn-cs"/>
              </a:rPr>
              <a:t>Biểu thức tiếp vị ngữ (ký hiệu phía sau số ctừ)</a:t>
            </a:r>
            <a:endParaRPr lang="en-US" sz="1200" kern="1200" smtClean="0">
              <a:solidFill>
                <a:schemeClr val="tx1"/>
              </a:solidFill>
              <a:latin typeface="+mn-lt"/>
              <a:ea typeface="+mn-ea"/>
              <a:cs typeface="+mn-cs"/>
            </a:endParaRPr>
          </a:p>
          <a:p>
            <a:pPr lvl="0"/>
            <a:r>
              <a:rPr lang="vi-VN" sz="1200" kern="1200" smtClean="0">
                <a:solidFill>
                  <a:schemeClr val="tx1"/>
                </a:solidFill>
                <a:latin typeface="+mn-lt"/>
                <a:ea typeface="+mn-ea"/>
                <a:cs typeface="+mn-cs"/>
              </a:rPr>
              <a:t>Ngày bắt đầu sử dụng</a:t>
            </a:r>
            <a:endParaRPr lang="en-US" sz="1200" kern="1200" smtClean="0">
              <a:solidFill>
                <a:schemeClr val="tx1"/>
              </a:solidFill>
              <a:latin typeface="+mn-lt"/>
              <a:ea typeface="+mn-ea"/>
              <a:cs typeface="+mn-cs"/>
            </a:endParaRPr>
          </a:p>
          <a:p>
            <a:pPr lvl="0"/>
            <a:r>
              <a:rPr lang="vi-VN" sz="1200" kern="1200" smtClean="0">
                <a:solidFill>
                  <a:schemeClr val="tx1"/>
                </a:solidFill>
                <a:latin typeface="+mn-lt"/>
                <a:ea typeface="+mn-ea"/>
                <a:cs typeface="+mn-cs"/>
              </a:rPr>
              <a:t>Trạng thái.</a:t>
            </a:r>
            <a:endParaRPr lang="en-US" sz="1200" kern="1200" smtClean="0">
              <a:solidFill>
                <a:schemeClr val="tx1"/>
              </a:solidFill>
              <a:latin typeface="+mn-lt"/>
              <a:ea typeface="+mn-ea"/>
              <a:cs typeface="+mn-cs"/>
            </a:endParaRPr>
          </a:p>
          <a:p>
            <a:endParaRPr lang="en-US" sz="1200" kern="1200" smtClean="0">
              <a:solidFill>
                <a:schemeClr val="tx1"/>
              </a:solidFill>
              <a:latin typeface="+mn-lt"/>
              <a:ea typeface="+mn-ea"/>
              <a:cs typeface="+mn-cs"/>
            </a:endParaRPr>
          </a:p>
          <a:p>
            <a:pPr marL="0" marR="0" indent="0" algn="l" defTabSz="914400" rtl="0" eaLnBrk="1" fontAlgn="base" latinLnBrk="0" hangingPunct="1">
              <a:lnSpc>
                <a:spcPct val="100000"/>
              </a:lnSpc>
              <a:spcBef>
                <a:spcPct val="30000"/>
              </a:spcBef>
              <a:spcAft>
                <a:spcPct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pPr>
              <a:defRPr/>
            </a:pPr>
            <a:fld id="{A87062C2-6B52-4E9A-B212-85026636CFD3}" type="slidenum">
              <a:rPr lang="en-US" smtClean="0"/>
              <a:pPr>
                <a:defRPr/>
              </a:pPr>
              <a:t>13</a:t>
            </a:fld>
            <a:endParaRPr lang="en-US"/>
          </a:p>
        </p:txBody>
      </p:sp>
    </p:spTree>
    <p:extLst>
      <p:ext uri="{BB962C8B-B14F-4D97-AF65-F5344CB8AC3E}">
        <p14:creationId xmlns="" xmlns:p14="http://schemas.microsoft.com/office/powerpoint/2010/main" val="33687738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smtClean="0">
                <a:solidFill>
                  <a:schemeClr val="tx1"/>
                </a:solidFill>
                <a:latin typeface="+mn-lt"/>
                <a:ea typeface="+mn-ea"/>
                <a:cs typeface="+mn-cs"/>
              </a:rPr>
              <a:t>Menu này khai báo quyển chứng từ nào được dùng ở màn hình nào, và người sử dụng nào sử dụng quyển chứng từ nào. </a:t>
            </a:r>
            <a:endParaRPr lang="en-US" sz="1200" kern="120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A87062C2-6B52-4E9A-B212-85026636CFD3}" type="slidenum">
              <a:rPr lang="en-US" smtClean="0"/>
              <a:pPr>
                <a:defRPr/>
              </a:pPr>
              <a:t>14</a:t>
            </a:fld>
            <a:endParaRPr lang="en-US"/>
          </a:p>
        </p:txBody>
      </p:sp>
    </p:spTree>
    <p:extLst>
      <p:ext uri="{BB962C8B-B14F-4D97-AF65-F5344CB8AC3E}">
        <p14:creationId xmlns="" xmlns:p14="http://schemas.microsoft.com/office/powerpoint/2010/main" val="33687738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pPr>
              <a:defRPr/>
            </a:pPr>
            <a:fld id="{A87062C2-6B52-4E9A-B212-85026636CFD3}" type="slidenum">
              <a:rPr lang="en-US" smtClean="0"/>
              <a:pPr>
                <a:defRPr/>
              </a:pPr>
              <a:t>15</a:t>
            </a:fld>
            <a:endParaRPr lang="en-US"/>
          </a:p>
        </p:txBody>
      </p:sp>
    </p:spTree>
    <p:extLst>
      <p:ext uri="{BB962C8B-B14F-4D97-AF65-F5344CB8AC3E}">
        <p14:creationId xmlns="" xmlns:p14="http://schemas.microsoft.com/office/powerpoint/2010/main" val="33687738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vi-VN" sz="1200" kern="1200" smtClean="0">
                <a:solidFill>
                  <a:schemeClr val="tx1"/>
                </a:solidFill>
                <a:latin typeface="+mn-lt"/>
                <a:ea typeface="+mn-ea"/>
                <a:cs typeface="+mn-cs"/>
              </a:rPr>
              <a:t>Menu thực hiện</a:t>
            </a:r>
            <a:endParaRPr lang="en-US" sz="1200" kern="1200" smtClean="0">
              <a:solidFill>
                <a:schemeClr val="tx1"/>
              </a:solidFill>
              <a:latin typeface="+mn-lt"/>
              <a:ea typeface="+mn-ea"/>
              <a:cs typeface="+mn-cs"/>
            </a:endParaRPr>
          </a:p>
          <a:p>
            <a:r>
              <a:rPr lang="vi-VN" sz="1200" kern="1200" smtClean="0">
                <a:solidFill>
                  <a:schemeClr val="tx1"/>
                </a:solidFill>
                <a:latin typeface="+mn-lt"/>
                <a:ea typeface="+mn-ea"/>
                <a:cs typeface="+mn-cs"/>
              </a:rPr>
              <a:t>Hệ thống/Quản lý dữ liệu/Khóa số liệu</a:t>
            </a:r>
            <a:endParaRPr lang="en-US" baseline="0" dirty="0" smtClean="0"/>
          </a:p>
        </p:txBody>
      </p:sp>
      <p:sp>
        <p:nvSpPr>
          <p:cNvPr id="4" name="Slide Number Placeholder 3"/>
          <p:cNvSpPr>
            <a:spLocks noGrp="1"/>
          </p:cNvSpPr>
          <p:nvPr>
            <p:ph type="sldNum" sz="quarter" idx="10"/>
          </p:nvPr>
        </p:nvSpPr>
        <p:spPr/>
        <p:txBody>
          <a:bodyPr/>
          <a:lstStyle/>
          <a:p>
            <a:pPr>
              <a:defRPr/>
            </a:pPr>
            <a:fld id="{A87062C2-6B52-4E9A-B212-85026636CFD3}" type="slidenum">
              <a:rPr lang="en-US" smtClean="0"/>
              <a:pPr>
                <a:defRPr/>
              </a:pPr>
              <a:t>16</a:t>
            </a:fld>
            <a:endParaRPr lang="en-US"/>
          </a:p>
        </p:txBody>
      </p:sp>
    </p:spTree>
    <p:extLst>
      <p:ext uri="{BB962C8B-B14F-4D97-AF65-F5344CB8AC3E}">
        <p14:creationId xmlns="" xmlns:p14="http://schemas.microsoft.com/office/powerpoint/2010/main" val="33687738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vi-VN" sz="1200" kern="1200" smtClean="0">
                <a:solidFill>
                  <a:schemeClr val="tx1"/>
                </a:solidFill>
                <a:latin typeface="+mn-lt"/>
                <a:ea typeface="+mn-ea"/>
                <a:cs typeface="+mn-cs"/>
              </a:rPr>
              <a:t>Khi số liệu đã được cập nhật đủ, đã thực hiện xong các xử lý cuối kỳ thì thực hiện khóa số liệu. Việc khóa số liệu giúp tránh những nhầm lẫn do xóa, sửa...</a:t>
            </a:r>
            <a:endParaRPr lang="en-US" sz="1200" kern="1200" smtClean="0">
              <a:solidFill>
                <a:schemeClr val="tx1"/>
              </a:solidFill>
              <a:latin typeface="+mn-lt"/>
              <a:ea typeface="+mn-ea"/>
              <a:cs typeface="+mn-cs"/>
            </a:endParaRPr>
          </a:p>
          <a:p>
            <a:r>
              <a:rPr lang="vi-VN" sz="1200" kern="1200" smtClean="0">
                <a:solidFill>
                  <a:schemeClr val="tx1"/>
                </a:solidFill>
                <a:latin typeface="+mn-lt"/>
                <a:ea typeface="+mn-ea"/>
                <a:cs typeface="+mn-cs"/>
              </a:rPr>
              <a:t>Có thể khóa toàn bộ số liệu, hoặc khóa cho từng loại chứng từ.</a:t>
            </a:r>
            <a:endParaRPr lang="en-US" sz="1200" kern="1200" smtClean="0">
              <a:solidFill>
                <a:schemeClr val="tx1"/>
              </a:solidFill>
              <a:latin typeface="+mn-lt"/>
              <a:ea typeface="+mn-ea"/>
              <a:cs typeface="+mn-cs"/>
            </a:endParaRPr>
          </a:p>
          <a:p>
            <a:r>
              <a:rPr lang="vi-VN" sz="1200" kern="1200" smtClean="0">
                <a:solidFill>
                  <a:schemeClr val="tx1"/>
                </a:solidFill>
                <a:latin typeface="+mn-lt"/>
                <a:ea typeface="+mn-ea"/>
                <a:cs typeface="+mn-cs"/>
              </a:rPr>
              <a:t>Chương trình cho phép mở lại, bằng cách sửa lùi ngày khóa số liệu.</a:t>
            </a:r>
            <a:endParaRPr lang="en-US" baseline="0" dirty="0" smtClean="0"/>
          </a:p>
        </p:txBody>
      </p:sp>
      <p:sp>
        <p:nvSpPr>
          <p:cNvPr id="4" name="Slide Number Placeholder 3"/>
          <p:cNvSpPr>
            <a:spLocks noGrp="1"/>
          </p:cNvSpPr>
          <p:nvPr>
            <p:ph type="sldNum" sz="quarter" idx="10"/>
          </p:nvPr>
        </p:nvSpPr>
        <p:spPr/>
        <p:txBody>
          <a:bodyPr/>
          <a:lstStyle/>
          <a:p>
            <a:pPr>
              <a:defRPr/>
            </a:pPr>
            <a:fld id="{A87062C2-6B52-4E9A-B212-85026636CFD3}" type="slidenum">
              <a:rPr lang="en-US" smtClean="0"/>
              <a:pPr>
                <a:defRPr/>
              </a:pPr>
              <a:t>17</a:t>
            </a:fld>
            <a:endParaRPr lang="en-US"/>
          </a:p>
        </p:txBody>
      </p:sp>
    </p:spTree>
    <p:extLst>
      <p:ext uri="{BB962C8B-B14F-4D97-AF65-F5344CB8AC3E}">
        <p14:creationId xmlns="" xmlns:p14="http://schemas.microsoft.com/office/powerpoint/2010/main" val="336877384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1" fontAlgn="base" latinLnBrk="0" hangingPunct="1">
              <a:lnSpc>
                <a:spcPct val="100000"/>
              </a:lnSpc>
              <a:spcBef>
                <a:spcPct val="30000"/>
              </a:spcBef>
              <a:spcAft>
                <a:spcPct val="0"/>
              </a:spcAft>
              <a:buClrTx/>
              <a:buSzTx/>
              <a:buFontTx/>
              <a:buNone/>
              <a:tabLst/>
              <a:defRPr/>
            </a:pPr>
            <a:r>
              <a:rPr lang="en-US" sz="1200" kern="1200" smtClean="0">
                <a:solidFill>
                  <a:schemeClr val="tx1"/>
                </a:solidFill>
                <a:latin typeface="+mn-lt"/>
                <a:ea typeface="+mn-ea"/>
                <a:cs typeface="+mn-cs"/>
              </a:rPr>
              <a:t>Chức năng này dùng để khai báo một số tham số liên quan từng màn hình nhập chứng từ trong phần mềm, có thể thêm một số trường để phục vụ công tác tính giá thành, quản trị phí theo bộ phận, mã phí…</a:t>
            </a:r>
          </a:p>
          <a:p>
            <a:pPr marL="171450" marR="0" indent="-171450" algn="l" defTabSz="914400" rtl="0" eaLnBrk="1" fontAlgn="base" latinLnBrk="0" hangingPunct="1">
              <a:lnSpc>
                <a:spcPct val="100000"/>
              </a:lnSpc>
              <a:spcBef>
                <a:spcPct val="30000"/>
              </a:spcBef>
              <a:spcAft>
                <a:spcPct val="0"/>
              </a:spcAft>
              <a:buClrTx/>
              <a:buSzTx/>
              <a:buFontTx/>
              <a:buNone/>
              <a:tabLst/>
              <a:defRPr/>
            </a:pPr>
            <a:endParaRPr lang="en-US" baseline="0" dirty="0" smtClean="0"/>
          </a:p>
        </p:txBody>
      </p:sp>
      <p:sp>
        <p:nvSpPr>
          <p:cNvPr id="4" name="Slide Number Placeholder 3"/>
          <p:cNvSpPr>
            <a:spLocks noGrp="1"/>
          </p:cNvSpPr>
          <p:nvPr>
            <p:ph type="sldNum" sz="quarter" idx="10"/>
          </p:nvPr>
        </p:nvSpPr>
        <p:spPr/>
        <p:txBody>
          <a:bodyPr/>
          <a:lstStyle/>
          <a:p>
            <a:pPr>
              <a:defRPr/>
            </a:pPr>
            <a:fld id="{A87062C2-6B52-4E9A-B212-85026636CFD3}" type="slidenum">
              <a:rPr lang="en-US" smtClean="0"/>
              <a:pPr>
                <a:defRPr/>
              </a:pPr>
              <a:t>18</a:t>
            </a:fld>
            <a:endParaRPr lang="en-US"/>
          </a:p>
        </p:txBody>
      </p:sp>
    </p:spTree>
    <p:extLst>
      <p:ext uri="{BB962C8B-B14F-4D97-AF65-F5344CB8AC3E}">
        <p14:creationId xmlns="" xmlns:p14="http://schemas.microsoft.com/office/powerpoint/2010/main" val="33687738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1" fontAlgn="base" latinLnBrk="0" hangingPunct="1">
              <a:lnSpc>
                <a:spcPct val="100000"/>
              </a:lnSpc>
              <a:spcBef>
                <a:spcPct val="30000"/>
              </a:spcBef>
              <a:spcAft>
                <a:spcPct val="0"/>
              </a:spcAft>
              <a:buClrTx/>
              <a:buSzTx/>
              <a:buFontTx/>
              <a:buNone/>
              <a:tabLst/>
              <a:defRPr/>
            </a:pPr>
            <a:r>
              <a:rPr lang="en-US" sz="1200" kern="1200" smtClean="0">
                <a:solidFill>
                  <a:schemeClr val="tx1"/>
                </a:solidFill>
                <a:latin typeface="+mn-lt"/>
                <a:ea typeface="+mn-ea"/>
                <a:cs typeface="+mn-cs"/>
              </a:rPr>
              <a:t>Check chọn</a:t>
            </a:r>
            <a:r>
              <a:rPr lang="en-US" sz="1200" kern="1200" baseline="0" smtClean="0">
                <a:solidFill>
                  <a:schemeClr val="tx1"/>
                </a:solidFill>
                <a:latin typeface="+mn-lt"/>
                <a:ea typeface="+mn-ea"/>
                <a:cs typeface="+mn-cs"/>
              </a:rPr>
              <a:t> trường cần hiển thị ra màn hình nhập chứng từ để nhập liệu.</a:t>
            </a:r>
            <a:endParaRPr lang="en-US" sz="1200" kern="1200" smtClean="0">
              <a:solidFill>
                <a:schemeClr val="tx1"/>
              </a:solidFill>
              <a:latin typeface="+mn-lt"/>
              <a:ea typeface="+mn-ea"/>
              <a:cs typeface="+mn-cs"/>
            </a:endParaRPr>
          </a:p>
          <a:p>
            <a:pPr marL="171450" marR="0" indent="-171450" algn="l" defTabSz="914400" rtl="0" eaLnBrk="1" fontAlgn="base" latinLnBrk="0" hangingPunct="1">
              <a:lnSpc>
                <a:spcPct val="100000"/>
              </a:lnSpc>
              <a:spcBef>
                <a:spcPct val="30000"/>
              </a:spcBef>
              <a:spcAft>
                <a:spcPct val="0"/>
              </a:spcAft>
              <a:buClrTx/>
              <a:buSzTx/>
              <a:buFontTx/>
              <a:buNone/>
              <a:tabLst/>
              <a:defRPr/>
            </a:pPr>
            <a:endParaRPr lang="en-US" baseline="0" dirty="0" smtClean="0"/>
          </a:p>
        </p:txBody>
      </p:sp>
      <p:sp>
        <p:nvSpPr>
          <p:cNvPr id="4" name="Slide Number Placeholder 3"/>
          <p:cNvSpPr>
            <a:spLocks noGrp="1"/>
          </p:cNvSpPr>
          <p:nvPr>
            <p:ph type="sldNum" sz="quarter" idx="10"/>
          </p:nvPr>
        </p:nvSpPr>
        <p:spPr/>
        <p:txBody>
          <a:bodyPr/>
          <a:lstStyle/>
          <a:p>
            <a:pPr>
              <a:defRPr/>
            </a:pPr>
            <a:fld id="{A87062C2-6B52-4E9A-B212-85026636CFD3}" type="slidenum">
              <a:rPr lang="en-US" smtClean="0"/>
              <a:pPr>
                <a:defRPr/>
              </a:pPr>
              <a:t>19</a:t>
            </a:fld>
            <a:endParaRPr lang="en-US"/>
          </a:p>
        </p:txBody>
      </p:sp>
    </p:spTree>
    <p:extLst>
      <p:ext uri="{BB962C8B-B14F-4D97-AF65-F5344CB8AC3E}">
        <p14:creationId xmlns="" xmlns:p14="http://schemas.microsoft.com/office/powerpoint/2010/main" val="33687738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smtClean="0">
                <a:solidFill>
                  <a:schemeClr val="tx1"/>
                </a:solidFill>
                <a:latin typeface="+mn-lt"/>
                <a:ea typeface="+mn-ea"/>
                <a:cs typeface="+mn-cs"/>
              </a:rPr>
              <a:t>Menu thực hiện:</a:t>
            </a:r>
          </a:p>
          <a:p>
            <a:r>
              <a:rPr lang="en-US" sz="1200" kern="1200" smtClean="0">
                <a:solidFill>
                  <a:schemeClr val="tx1"/>
                </a:solidFill>
                <a:latin typeface="+mn-lt"/>
                <a:ea typeface="+mn-ea"/>
                <a:cs typeface="+mn-cs"/>
              </a:rPr>
              <a:t>Hệ thống/Quản lý NSD</a:t>
            </a:r>
          </a:p>
          <a:p>
            <a:r>
              <a:rPr lang="en-US" sz="1200" kern="1200" smtClean="0">
                <a:solidFill>
                  <a:schemeClr val="tx1"/>
                </a:solidFill>
                <a:latin typeface="+mn-lt"/>
                <a:ea typeface="+mn-ea"/>
                <a:cs typeface="+mn-cs"/>
              </a:rPr>
              <a:t>Các màn hình, các chức năng, các thông tin cần khai báo:</a:t>
            </a:r>
          </a:p>
          <a:p>
            <a:r>
              <a:rPr lang="en-US" sz="1200" kern="1200" smtClean="0">
                <a:solidFill>
                  <a:schemeClr val="tx1"/>
                </a:solidFill>
                <a:latin typeface="+mn-lt"/>
                <a:ea typeface="+mn-ea"/>
                <a:cs typeface="+mn-cs"/>
              </a:rPr>
              <a:t>Tên</a:t>
            </a:r>
          </a:p>
          <a:p>
            <a:r>
              <a:rPr lang="en-US" sz="1200" kern="1200" smtClean="0">
                <a:solidFill>
                  <a:schemeClr val="tx1"/>
                </a:solidFill>
                <a:latin typeface="+mn-lt"/>
                <a:ea typeface="+mn-ea"/>
                <a:cs typeface="+mn-cs"/>
              </a:rPr>
              <a:t>Tên</a:t>
            </a:r>
            <a:r>
              <a:rPr lang="en-US" sz="1200" kern="1200" baseline="0" smtClean="0">
                <a:solidFill>
                  <a:schemeClr val="tx1"/>
                </a:solidFill>
                <a:latin typeface="+mn-lt"/>
                <a:ea typeface="+mn-ea"/>
                <a:cs typeface="+mn-cs"/>
              </a:rPr>
              <a:t> đầy đủ</a:t>
            </a:r>
          </a:p>
          <a:p>
            <a:r>
              <a:rPr lang="en-US" sz="1200" kern="1200" baseline="0" smtClean="0">
                <a:solidFill>
                  <a:schemeClr val="tx1"/>
                </a:solidFill>
                <a:latin typeface="+mn-lt"/>
                <a:ea typeface="+mn-ea"/>
                <a:cs typeface="+mn-cs"/>
              </a:rPr>
              <a:t>Xác nhận mật khẩu: mật khẩu người đang vào hệ thống</a:t>
            </a:r>
          </a:p>
          <a:p>
            <a:r>
              <a:rPr lang="en-US" sz="1200" kern="1200" baseline="0" smtClean="0">
                <a:solidFill>
                  <a:schemeClr val="tx1"/>
                </a:solidFill>
                <a:latin typeface="+mn-lt"/>
                <a:ea typeface="+mn-ea"/>
                <a:cs typeface="+mn-cs"/>
              </a:rPr>
              <a:t>Mật khẩu: mật khẩu mới cho user (hoặc mật khẩu thay đổi)</a:t>
            </a:r>
          </a:p>
          <a:p>
            <a:pPr marL="0" marR="0" indent="0" algn="l" defTabSz="914400" rtl="0" eaLnBrk="1" fontAlgn="base" latinLnBrk="0" hangingPunct="1">
              <a:lnSpc>
                <a:spcPct val="100000"/>
              </a:lnSpc>
              <a:spcBef>
                <a:spcPct val="30000"/>
              </a:spcBef>
              <a:spcAft>
                <a:spcPct val="0"/>
              </a:spcAft>
              <a:buClrTx/>
              <a:buSzTx/>
              <a:buFontTx/>
              <a:buNone/>
              <a:tabLst/>
              <a:defRPr/>
            </a:pPr>
            <a:r>
              <a:rPr lang="en-US" sz="1200" kern="1200" baseline="0" smtClean="0">
                <a:solidFill>
                  <a:schemeClr val="tx1"/>
                </a:solidFill>
                <a:latin typeface="+mn-lt"/>
                <a:ea typeface="+mn-ea"/>
                <a:cs typeface="+mn-cs"/>
              </a:rPr>
              <a:t>Nhắc lại mật khẩu : nhắc lại mật khẩu mới cho user (hoặc mật khẩu thay đổi)</a:t>
            </a:r>
            <a:endParaRPr lang="en-US" sz="1200" kern="120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pPr>
              <a:defRPr/>
            </a:pPr>
            <a:fld id="{A87062C2-6B52-4E9A-B212-85026636CFD3}" type="slidenum">
              <a:rPr lang="en-US" smtClean="0"/>
              <a:pPr>
                <a:defRPr/>
              </a:pPr>
              <a:t>3</a:t>
            </a:fld>
            <a:endParaRPr lang="en-US"/>
          </a:p>
        </p:txBody>
      </p:sp>
    </p:spTree>
    <p:extLst>
      <p:ext uri="{BB962C8B-B14F-4D97-AF65-F5344CB8AC3E}">
        <p14:creationId xmlns="" xmlns:p14="http://schemas.microsoft.com/office/powerpoint/2010/main" val="37639834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dirty="0" err="1" smtClean="0"/>
              <a:t>Sơ</a:t>
            </a:r>
            <a:r>
              <a:rPr lang="en-US" baseline="0" dirty="0" smtClean="0"/>
              <a:t> </a:t>
            </a:r>
            <a:r>
              <a:rPr lang="en-US" baseline="0" dirty="0" err="1" smtClean="0"/>
              <a:t>đồ</a:t>
            </a:r>
            <a:r>
              <a:rPr lang="en-US" baseline="0" dirty="0" smtClean="0"/>
              <a:t> </a:t>
            </a:r>
            <a:r>
              <a:rPr lang="en-US" baseline="0" dirty="0" err="1" smtClean="0"/>
              <a:t>chỉ</a:t>
            </a:r>
            <a:r>
              <a:rPr lang="en-US" baseline="0" dirty="0" smtClean="0"/>
              <a:t> </a:t>
            </a:r>
            <a:r>
              <a:rPr lang="en-US" baseline="0" dirty="0" err="1" smtClean="0"/>
              <a:t>giới</a:t>
            </a:r>
            <a:r>
              <a:rPr lang="en-US" baseline="0" dirty="0" smtClean="0"/>
              <a:t> </a:t>
            </a:r>
            <a:r>
              <a:rPr lang="en-US" baseline="0" dirty="0" err="1" smtClean="0"/>
              <a:t>hạn</a:t>
            </a:r>
            <a:r>
              <a:rPr lang="en-US" baseline="0" dirty="0" smtClean="0"/>
              <a:t> </a:t>
            </a:r>
            <a:r>
              <a:rPr lang="en-US" baseline="0" dirty="0" err="1" smtClean="0"/>
              <a:t>một</a:t>
            </a:r>
            <a:r>
              <a:rPr lang="en-US" baseline="0" dirty="0" smtClean="0"/>
              <a:t> </a:t>
            </a:r>
            <a:r>
              <a:rPr lang="en-US" baseline="0" dirty="0" err="1" smtClean="0"/>
              <a:t>vài</a:t>
            </a:r>
            <a:r>
              <a:rPr lang="en-US" baseline="0" dirty="0" smtClean="0"/>
              <a:t> </a:t>
            </a:r>
            <a:r>
              <a:rPr lang="en-US" baseline="0" dirty="0" err="1" smtClean="0"/>
              <a:t>nghiệp</a:t>
            </a:r>
            <a:r>
              <a:rPr lang="en-US" baseline="0" dirty="0" smtClean="0"/>
              <a:t> </a:t>
            </a:r>
            <a:r>
              <a:rPr lang="en-US" baseline="0" dirty="0" err="1" smtClean="0"/>
              <a:t>vụ</a:t>
            </a:r>
            <a:r>
              <a:rPr lang="en-US" baseline="0" dirty="0" smtClean="0"/>
              <a:t> </a:t>
            </a:r>
            <a:r>
              <a:rPr lang="en-US" baseline="0" dirty="0" err="1" smtClean="0"/>
              <a:t>thường</a:t>
            </a:r>
            <a:r>
              <a:rPr lang="en-US" baseline="0" dirty="0" smtClean="0"/>
              <a:t> </a:t>
            </a:r>
            <a:r>
              <a:rPr lang="en-US" baseline="0" dirty="0" err="1" smtClean="0"/>
              <a:t>xảy</a:t>
            </a:r>
            <a:r>
              <a:rPr lang="en-US" baseline="0" dirty="0" smtClean="0"/>
              <a:t> </a:t>
            </a:r>
            <a:r>
              <a:rPr lang="en-US" baseline="0" dirty="0" err="1" smtClean="0"/>
              <a:t>ra.</a:t>
            </a:r>
            <a:r>
              <a:rPr lang="en-US" baseline="0" dirty="0" smtClean="0"/>
              <a:t> </a:t>
            </a:r>
            <a:r>
              <a:rPr lang="en-US" baseline="0" dirty="0" err="1" smtClean="0"/>
              <a:t>Không</a:t>
            </a:r>
            <a:r>
              <a:rPr lang="en-US" baseline="0" dirty="0" smtClean="0"/>
              <a:t> </a:t>
            </a:r>
            <a:r>
              <a:rPr lang="en-US" baseline="0" dirty="0" err="1" smtClean="0"/>
              <a:t>đưa</a:t>
            </a:r>
            <a:r>
              <a:rPr lang="en-US" baseline="0" dirty="0" smtClean="0"/>
              <a:t> </a:t>
            </a:r>
            <a:r>
              <a:rPr lang="en-US" baseline="0" dirty="0" err="1" smtClean="0"/>
              <a:t>tất</a:t>
            </a:r>
            <a:r>
              <a:rPr lang="en-US" baseline="0" dirty="0" smtClean="0"/>
              <a:t> </a:t>
            </a:r>
            <a:r>
              <a:rPr lang="en-US" baseline="0" dirty="0" err="1" smtClean="0"/>
              <a:t>cả</a:t>
            </a:r>
            <a:r>
              <a:rPr lang="en-US" baseline="0" dirty="0" smtClean="0"/>
              <a:t> </a:t>
            </a:r>
            <a:r>
              <a:rPr lang="en-US" baseline="0" dirty="0" err="1" smtClean="0"/>
              <a:t>các</a:t>
            </a:r>
            <a:r>
              <a:rPr lang="en-US" baseline="0" dirty="0" smtClean="0"/>
              <a:t> </a:t>
            </a:r>
            <a:r>
              <a:rPr lang="en-US" baseline="0" dirty="0" err="1" smtClean="0"/>
              <a:t>n.vụ</a:t>
            </a:r>
            <a:r>
              <a:rPr lang="en-US" baseline="0" dirty="0" smtClean="0"/>
              <a:t> </a:t>
            </a:r>
            <a:r>
              <a:rPr lang="en-US" baseline="0" dirty="0" err="1" smtClean="0"/>
              <a:t>vào</a:t>
            </a:r>
            <a:r>
              <a:rPr lang="en-US" baseline="0" dirty="0" smtClean="0"/>
              <a:t> </a:t>
            </a:r>
            <a:r>
              <a:rPr lang="en-US" baseline="0" dirty="0" err="1" smtClean="0"/>
              <a:t>sơ</a:t>
            </a:r>
            <a:r>
              <a:rPr lang="en-US" baseline="0" dirty="0" smtClean="0"/>
              <a:t> </a:t>
            </a:r>
            <a:r>
              <a:rPr lang="en-US" baseline="0" dirty="0" err="1" smtClean="0"/>
              <a:t>đồ</a:t>
            </a:r>
            <a:r>
              <a:rPr lang="en-US" baseline="0" dirty="0" smtClean="0"/>
              <a:t> </a:t>
            </a:r>
            <a:r>
              <a:rPr lang="en-US" baseline="0" err="1" smtClean="0"/>
              <a:t>để</a:t>
            </a:r>
            <a:r>
              <a:rPr lang="en-US" baseline="0" smtClean="0"/>
              <a:t> </a:t>
            </a:r>
            <a:r>
              <a:rPr lang="en-US" baseline="0" smtClean="0">
                <a:solidFill>
                  <a:srgbClr val="FF0000"/>
                </a:solidFill>
              </a:rPr>
              <a:t>không </a:t>
            </a:r>
            <a:r>
              <a:rPr lang="en-US" baseline="0" dirty="0" err="1" smtClean="0"/>
              <a:t>quá</a:t>
            </a:r>
            <a:r>
              <a:rPr lang="en-US" baseline="0" dirty="0" smtClean="0"/>
              <a:t> </a:t>
            </a:r>
            <a:r>
              <a:rPr lang="en-US" baseline="0" dirty="0" err="1" smtClean="0"/>
              <a:t>phức</a:t>
            </a:r>
            <a:r>
              <a:rPr lang="en-US" baseline="0" dirty="0" smtClean="0"/>
              <a:t> </a:t>
            </a:r>
            <a:r>
              <a:rPr lang="en-US" baseline="0" dirty="0" err="1" smtClean="0"/>
              <a:t>tạp</a:t>
            </a:r>
            <a:r>
              <a:rPr lang="en-US" baseline="0" dirty="0" smtClean="0"/>
              <a:t>.</a:t>
            </a:r>
            <a:endParaRPr lang="en-US" dirty="0" smtClean="0"/>
          </a:p>
          <a:p>
            <a:pPr marL="0" marR="0" indent="0" algn="l" defTabSz="914400" rtl="0" eaLnBrk="1" fontAlgn="base" latinLnBrk="0" hangingPunct="1">
              <a:lnSpc>
                <a:spcPct val="100000"/>
              </a:lnSpc>
              <a:spcBef>
                <a:spcPct val="30000"/>
              </a:spcBef>
              <a:spcAft>
                <a:spcPct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pPr>
              <a:defRPr/>
            </a:pPr>
            <a:fld id="{A87062C2-6B52-4E9A-B212-85026636CFD3}" type="slidenum">
              <a:rPr lang="en-US" smtClean="0"/>
              <a:pPr>
                <a:defRPr/>
              </a:pPr>
              <a:t>4</a:t>
            </a:fld>
            <a:endParaRPr lang="en-US"/>
          </a:p>
        </p:txBody>
      </p:sp>
    </p:spTree>
    <p:extLst>
      <p:ext uri="{BB962C8B-B14F-4D97-AF65-F5344CB8AC3E}">
        <p14:creationId xmlns="" xmlns:p14="http://schemas.microsoft.com/office/powerpoint/2010/main" val="33687738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pPr>
              <a:defRPr/>
            </a:pPr>
            <a:fld id="{A87062C2-6B52-4E9A-B212-85026636CFD3}" type="slidenum">
              <a:rPr lang="en-US" smtClean="0"/>
              <a:pPr>
                <a:defRPr/>
              </a:pPr>
              <a:t>5</a:t>
            </a:fld>
            <a:endParaRPr lang="en-US"/>
          </a:p>
        </p:txBody>
      </p:sp>
    </p:spTree>
    <p:extLst>
      <p:ext uri="{BB962C8B-B14F-4D97-AF65-F5344CB8AC3E}">
        <p14:creationId xmlns="" xmlns:p14="http://schemas.microsoft.com/office/powerpoint/2010/main" val="33687738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dirty="0" err="1" smtClean="0"/>
              <a:t>Trong</a:t>
            </a:r>
            <a:r>
              <a:rPr lang="en-US" dirty="0" smtClean="0"/>
              <a:t> </a:t>
            </a:r>
            <a:r>
              <a:rPr lang="en-US" dirty="0" err="1" smtClean="0"/>
              <a:t>mỗi</a:t>
            </a:r>
            <a:r>
              <a:rPr lang="en-US" baseline="0" dirty="0" smtClean="0"/>
              <a:t> </a:t>
            </a:r>
            <a:r>
              <a:rPr lang="en-US" baseline="0" dirty="0" err="1" smtClean="0"/>
              <a:t>quy</a:t>
            </a:r>
            <a:r>
              <a:rPr lang="en-US" baseline="0" dirty="0" smtClean="0"/>
              <a:t> </a:t>
            </a:r>
            <a:r>
              <a:rPr lang="en-US" baseline="0" dirty="0" err="1" smtClean="0"/>
              <a:t>trình</a:t>
            </a:r>
            <a:r>
              <a:rPr lang="en-US" baseline="0" dirty="0" smtClean="0"/>
              <a:t> </a:t>
            </a:r>
            <a:r>
              <a:rPr lang="en-US" baseline="0" dirty="0" err="1" smtClean="0"/>
              <a:t>trên</a:t>
            </a:r>
            <a:r>
              <a:rPr lang="en-US" baseline="0" dirty="0" smtClean="0"/>
              <a:t> </a:t>
            </a:r>
            <a:r>
              <a:rPr lang="en-US" baseline="0" dirty="0" err="1" smtClean="0"/>
              <a:t>có</a:t>
            </a:r>
            <a:r>
              <a:rPr lang="en-US" baseline="0" dirty="0" smtClean="0"/>
              <a:t> </a:t>
            </a:r>
            <a:r>
              <a:rPr lang="en-US" baseline="0" dirty="0" err="1" smtClean="0"/>
              <a:t>thể</a:t>
            </a:r>
            <a:r>
              <a:rPr lang="en-US" baseline="0" dirty="0" smtClean="0"/>
              <a:t> </a:t>
            </a:r>
            <a:r>
              <a:rPr lang="en-US" baseline="0" dirty="0" err="1" smtClean="0"/>
              <a:t>lại</a:t>
            </a:r>
            <a:r>
              <a:rPr lang="en-US" baseline="0" dirty="0" smtClean="0"/>
              <a:t> chia </a:t>
            </a:r>
            <a:r>
              <a:rPr lang="en-US" baseline="0" dirty="0" err="1" smtClean="0"/>
              <a:t>thành</a:t>
            </a:r>
            <a:r>
              <a:rPr lang="en-US" baseline="0" dirty="0" smtClean="0"/>
              <a:t> </a:t>
            </a:r>
            <a:r>
              <a:rPr lang="en-US" baseline="0" dirty="0" err="1" smtClean="0"/>
              <a:t>nhiều</a:t>
            </a:r>
            <a:r>
              <a:rPr lang="en-US" baseline="0" dirty="0" smtClean="0"/>
              <a:t> </a:t>
            </a:r>
            <a:r>
              <a:rPr lang="en-US" baseline="0" dirty="0" err="1" smtClean="0"/>
              <a:t>quy</a:t>
            </a:r>
            <a:r>
              <a:rPr lang="en-US" baseline="0" dirty="0" smtClean="0"/>
              <a:t> </a:t>
            </a:r>
            <a:r>
              <a:rPr lang="en-US" baseline="0" dirty="0" err="1" smtClean="0"/>
              <a:t>trình</a:t>
            </a:r>
            <a:r>
              <a:rPr lang="en-US" baseline="0" dirty="0" smtClean="0"/>
              <a:t> </a:t>
            </a:r>
            <a:r>
              <a:rPr lang="en-US" baseline="0" dirty="0" err="1" smtClean="0"/>
              <a:t>nhỏ</a:t>
            </a:r>
            <a:r>
              <a:rPr lang="en-US" baseline="0" dirty="0" smtClean="0"/>
              <a:t> </a:t>
            </a:r>
            <a:r>
              <a:rPr lang="en-US" baseline="0" dirty="0" err="1" smtClean="0"/>
              <a:t>nữa</a:t>
            </a:r>
            <a:r>
              <a:rPr lang="en-US" baseline="0" dirty="0" smtClean="0"/>
              <a:t>. </a:t>
            </a:r>
            <a:r>
              <a:rPr lang="en-US" baseline="0" dirty="0" err="1" smtClean="0"/>
              <a:t>Ví</a:t>
            </a:r>
            <a:r>
              <a:rPr lang="en-US" baseline="0" dirty="0" smtClean="0"/>
              <a:t> </a:t>
            </a:r>
            <a:r>
              <a:rPr lang="en-US" baseline="0" dirty="0" err="1" smtClean="0"/>
              <a:t>dụ</a:t>
            </a:r>
            <a:r>
              <a:rPr lang="en-US" baseline="0" dirty="0" smtClean="0"/>
              <a:t>, chi </a:t>
            </a:r>
            <a:r>
              <a:rPr lang="en-US" baseline="0" dirty="0" err="1" smtClean="0"/>
              <a:t>tiền</a:t>
            </a:r>
            <a:r>
              <a:rPr lang="en-US" baseline="0" dirty="0" smtClean="0"/>
              <a:t> </a:t>
            </a:r>
            <a:r>
              <a:rPr lang="en-US" baseline="0" dirty="0" err="1" smtClean="0"/>
              <a:t>gửi</a:t>
            </a:r>
            <a:r>
              <a:rPr lang="en-US" baseline="0" dirty="0" smtClean="0"/>
              <a:t> </a:t>
            </a:r>
            <a:r>
              <a:rPr lang="en-US" baseline="0" dirty="0" err="1" smtClean="0"/>
              <a:t>thì</a:t>
            </a:r>
            <a:r>
              <a:rPr lang="en-US" baseline="0" dirty="0" smtClean="0"/>
              <a:t> </a:t>
            </a:r>
            <a:r>
              <a:rPr lang="en-US" baseline="0" dirty="0" err="1" smtClean="0"/>
              <a:t>có</a:t>
            </a:r>
            <a:r>
              <a:rPr lang="en-US" baseline="0" dirty="0" smtClean="0"/>
              <a:t> </a:t>
            </a:r>
            <a:r>
              <a:rPr lang="en-US" baseline="0" dirty="0" err="1" smtClean="0"/>
              <a:t>thể</a:t>
            </a:r>
            <a:r>
              <a:rPr lang="en-US" baseline="0" dirty="0" smtClean="0"/>
              <a:t> chia </a:t>
            </a:r>
            <a:r>
              <a:rPr lang="en-US" baseline="0" dirty="0" err="1" smtClean="0"/>
              <a:t>thành</a:t>
            </a:r>
            <a:r>
              <a:rPr lang="en-US" baseline="0" dirty="0" smtClean="0"/>
              <a:t> chi </a:t>
            </a:r>
            <a:r>
              <a:rPr lang="en-US" baseline="0" dirty="0" err="1" smtClean="0"/>
              <a:t>thanh</a:t>
            </a:r>
            <a:r>
              <a:rPr lang="en-US" baseline="0" dirty="0" smtClean="0"/>
              <a:t> </a:t>
            </a:r>
            <a:r>
              <a:rPr lang="en-US" baseline="0" dirty="0" err="1" smtClean="0"/>
              <a:t>toán</a:t>
            </a:r>
            <a:r>
              <a:rPr lang="en-US" baseline="0" dirty="0" smtClean="0"/>
              <a:t> </a:t>
            </a:r>
            <a:r>
              <a:rPr lang="en-US" baseline="0" dirty="0" err="1" smtClean="0"/>
              <a:t>cho</a:t>
            </a:r>
            <a:r>
              <a:rPr lang="en-US" baseline="0" dirty="0" smtClean="0"/>
              <a:t> </a:t>
            </a:r>
            <a:r>
              <a:rPr lang="en-US" baseline="0" dirty="0" err="1" smtClean="0"/>
              <a:t>nhà</a:t>
            </a:r>
            <a:r>
              <a:rPr lang="en-US" baseline="0" dirty="0" smtClean="0"/>
              <a:t> </a:t>
            </a:r>
            <a:r>
              <a:rPr lang="en-US" baseline="0" dirty="0" err="1" smtClean="0"/>
              <a:t>cung</a:t>
            </a:r>
            <a:r>
              <a:rPr lang="en-US" baseline="0" dirty="0" smtClean="0"/>
              <a:t> </a:t>
            </a:r>
            <a:r>
              <a:rPr lang="en-US" baseline="0" dirty="0" err="1" smtClean="0"/>
              <a:t>cấp</a:t>
            </a:r>
            <a:r>
              <a:rPr lang="en-US" baseline="0" dirty="0" smtClean="0"/>
              <a:t>, </a:t>
            </a:r>
            <a:r>
              <a:rPr lang="en-US" baseline="0" dirty="0" err="1" smtClean="0"/>
              <a:t>rút</a:t>
            </a:r>
            <a:r>
              <a:rPr lang="en-US" baseline="0" dirty="0" smtClean="0"/>
              <a:t> </a:t>
            </a:r>
            <a:r>
              <a:rPr lang="en-US" baseline="0" dirty="0" err="1" smtClean="0"/>
              <a:t>tiền</a:t>
            </a:r>
            <a:r>
              <a:rPr lang="en-US" baseline="0" dirty="0" smtClean="0"/>
              <a:t> </a:t>
            </a:r>
            <a:r>
              <a:rPr lang="en-US" baseline="0" dirty="0" err="1" smtClean="0"/>
              <a:t>gửi</a:t>
            </a:r>
            <a:r>
              <a:rPr lang="en-US" baseline="0" dirty="0" smtClean="0"/>
              <a:t> </a:t>
            </a:r>
            <a:r>
              <a:rPr lang="en-US" baseline="0" dirty="0" err="1" smtClean="0"/>
              <a:t>về</a:t>
            </a:r>
            <a:r>
              <a:rPr lang="en-US" baseline="0" dirty="0" smtClean="0"/>
              <a:t> </a:t>
            </a:r>
            <a:r>
              <a:rPr lang="en-US" baseline="0" dirty="0" err="1" smtClean="0"/>
              <a:t>nhập</a:t>
            </a:r>
            <a:r>
              <a:rPr lang="en-US" baseline="0" dirty="0" smtClean="0"/>
              <a:t> </a:t>
            </a:r>
            <a:r>
              <a:rPr lang="en-US" baseline="0" dirty="0" err="1" smtClean="0"/>
              <a:t>quỹ</a:t>
            </a:r>
            <a:r>
              <a:rPr lang="en-US" baseline="0" dirty="0" smtClean="0"/>
              <a:t>…</a:t>
            </a:r>
          </a:p>
          <a:p>
            <a:pPr marL="0" marR="0" indent="0" algn="l" defTabSz="914400" rtl="0" eaLnBrk="1" fontAlgn="base" latinLnBrk="0" hangingPunct="1">
              <a:lnSpc>
                <a:spcPct val="100000"/>
              </a:lnSpc>
              <a:spcBef>
                <a:spcPct val="30000"/>
              </a:spcBef>
              <a:spcAft>
                <a:spcPct val="0"/>
              </a:spcAft>
              <a:buClrTx/>
              <a:buSzTx/>
              <a:buFontTx/>
              <a:buNone/>
              <a:tabLst/>
              <a:defRPr/>
            </a:pPr>
            <a:endParaRPr lang="en-US" baseline="0" dirty="0" smtClean="0"/>
          </a:p>
          <a:p>
            <a:pPr marL="0" marR="0" indent="0" algn="l" defTabSz="914400" rtl="0" eaLnBrk="1" fontAlgn="base" latinLnBrk="0" hangingPunct="1">
              <a:lnSpc>
                <a:spcPct val="100000"/>
              </a:lnSpc>
              <a:spcBef>
                <a:spcPct val="30000"/>
              </a:spcBef>
              <a:spcAft>
                <a:spcPct val="0"/>
              </a:spcAft>
              <a:buClrTx/>
              <a:buSzTx/>
              <a:buFontTx/>
              <a:buNone/>
              <a:tabLst/>
              <a:defRPr/>
            </a:pPr>
            <a:r>
              <a:rPr lang="en-US" baseline="0" dirty="0" smtClean="0"/>
              <a:t>Ở </a:t>
            </a:r>
            <a:r>
              <a:rPr lang="en-US" baseline="0" dirty="0" err="1" smtClean="0"/>
              <a:t>đây</a:t>
            </a:r>
            <a:r>
              <a:rPr lang="en-US" baseline="0" dirty="0" smtClean="0"/>
              <a:t> </a:t>
            </a:r>
            <a:r>
              <a:rPr lang="en-US" baseline="0" dirty="0" err="1" smtClean="0"/>
              <a:t>sẽ</a:t>
            </a:r>
            <a:r>
              <a:rPr lang="en-US" baseline="0" dirty="0" smtClean="0"/>
              <a:t> </a:t>
            </a:r>
            <a:r>
              <a:rPr lang="en-US" baseline="0" dirty="0" err="1" smtClean="0"/>
              <a:t>giới</a:t>
            </a:r>
            <a:r>
              <a:rPr lang="en-US" baseline="0" dirty="0" smtClean="0"/>
              <a:t> </a:t>
            </a:r>
            <a:r>
              <a:rPr lang="en-US" baseline="0" dirty="0" err="1" smtClean="0"/>
              <a:t>hạn</a:t>
            </a:r>
            <a:r>
              <a:rPr lang="en-US" baseline="0" dirty="0" smtClean="0"/>
              <a:t> </a:t>
            </a:r>
            <a:r>
              <a:rPr lang="en-US" baseline="0" dirty="0" err="1" smtClean="0"/>
              <a:t>xem</a:t>
            </a:r>
            <a:r>
              <a:rPr lang="en-US" baseline="0" dirty="0" smtClean="0"/>
              <a:t> </a:t>
            </a:r>
            <a:r>
              <a:rPr lang="en-US" baseline="0" dirty="0" err="1" smtClean="0"/>
              <a:t>xét</a:t>
            </a:r>
            <a:r>
              <a:rPr lang="en-US" baseline="0" dirty="0" smtClean="0"/>
              <a:t> </a:t>
            </a:r>
            <a:r>
              <a:rPr lang="en-US" baseline="0" dirty="0" err="1" smtClean="0"/>
              <a:t>quy</a:t>
            </a:r>
            <a:r>
              <a:rPr lang="en-US" baseline="0" dirty="0" smtClean="0"/>
              <a:t> </a:t>
            </a:r>
            <a:r>
              <a:rPr lang="en-US" baseline="0" dirty="0" err="1" smtClean="0"/>
              <a:t>trình</a:t>
            </a:r>
            <a:r>
              <a:rPr lang="en-US" baseline="0" dirty="0" smtClean="0"/>
              <a:t> </a:t>
            </a:r>
            <a:r>
              <a:rPr lang="en-US" baseline="0" dirty="0" err="1" smtClean="0"/>
              <a:t>thu</a:t>
            </a:r>
            <a:r>
              <a:rPr lang="en-US" baseline="0" dirty="0" smtClean="0"/>
              <a:t> </a:t>
            </a:r>
            <a:r>
              <a:rPr lang="en-US" baseline="0" dirty="0" err="1" smtClean="0"/>
              <a:t>tiền</a:t>
            </a:r>
            <a:r>
              <a:rPr lang="en-US" baseline="0" dirty="0" smtClean="0"/>
              <a:t> </a:t>
            </a:r>
            <a:r>
              <a:rPr lang="en-US" baseline="0" dirty="0" err="1" smtClean="0"/>
              <a:t>mặt</a:t>
            </a:r>
            <a:r>
              <a:rPr lang="en-US" baseline="0" dirty="0" smtClean="0"/>
              <a:t> </a:t>
            </a:r>
            <a:r>
              <a:rPr lang="en-US" baseline="0" dirty="0" err="1" smtClean="0"/>
              <a:t>và</a:t>
            </a:r>
            <a:r>
              <a:rPr lang="en-US" baseline="0" dirty="0" smtClean="0"/>
              <a:t> </a:t>
            </a:r>
            <a:r>
              <a:rPr lang="en-US" baseline="0" dirty="0" err="1" smtClean="0"/>
              <a:t>quy</a:t>
            </a:r>
            <a:r>
              <a:rPr lang="en-US" baseline="0" dirty="0" smtClean="0"/>
              <a:t> </a:t>
            </a:r>
            <a:r>
              <a:rPr lang="en-US" baseline="0" dirty="0" err="1" smtClean="0"/>
              <a:t>trình</a:t>
            </a:r>
            <a:r>
              <a:rPr lang="en-US" baseline="0" dirty="0" smtClean="0"/>
              <a:t> chi </a:t>
            </a:r>
            <a:r>
              <a:rPr lang="en-US" baseline="0" dirty="0" err="1" smtClean="0"/>
              <a:t>tiền</a:t>
            </a:r>
            <a:r>
              <a:rPr lang="en-US" baseline="0" dirty="0" smtClean="0"/>
              <a:t> </a:t>
            </a:r>
            <a:r>
              <a:rPr lang="en-US" baseline="0" dirty="0" err="1" smtClean="0"/>
              <a:t>mặt</a:t>
            </a:r>
            <a:r>
              <a:rPr lang="en-US" baseline="0" dirty="0" smtClean="0"/>
              <a:t> </a:t>
            </a:r>
            <a:r>
              <a:rPr lang="en-US" baseline="0" dirty="0" err="1" smtClean="0"/>
              <a:t>để</a:t>
            </a:r>
            <a:r>
              <a:rPr lang="en-US" baseline="0" dirty="0" smtClean="0"/>
              <a:t> </a:t>
            </a:r>
            <a:r>
              <a:rPr lang="en-US" baseline="0" dirty="0" err="1" smtClean="0"/>
              <a:t>người</a:t>
            </a:r>
            <a:r>
              <a:rPr lang="en-US" baseline="0" dirty="0" smtClean="0"/>
              <a:t> </a:t>
            </a:r>
            <a:r>
              <a:rPr lang="en-US" baseline="0" dirty="0" err="1" smtClean="0"/>
              <a:t>học</a:t>
            </a:r>
            <a:r>
              <a:rPr lang="en-US" baseline="0" dirty="0" smtClean="0"/>
              <a:t> </a:t>
            </a:r>
            <a:r>
              <a:rPr lang="en-US" baseline="0" dirty="0" err="1" smtClean="0"/>
              <a:t>nắm</a:t>
            </a:r>
            <a:r>
              <a:rPr lang="en-US" baseline="0" dirty="0" smtClean="0"/>
              <a:t> </a:t>
            </a:r>
            <a:r>
              <a:rPr lang="en-US" baseline="0" dirty="0" err="1" smtClean="0"/>
              <a:t>được</a:t>
            </a:r>
            <a:r>
              <a:rPr lang="en-US" baseline="0" dirty="0" smtClean="0"/>
              <a:t> </a:t>
            </a:r>
            <a:r>
              <a:rPr lang="en-US" baseline="0" dirty="0" err="1" smtClean="0"/>
              <a:t>nét</a:t>
            </a:r>
            <a:r>
              <a:rPr lang="en-US" baseline="0" dirty="0" smtClean="0"/>
              <a:t> </a:t>
            </a:r>
            <a:r>
              <a:rPr lang="en-US" baseline="0" dirty="0" err="1" smtClean="0"/>
              <a:t>cơ</a:t>
            </a:r>
            <a:r>
              <a:rPr lang="en-US" baseline="0" dirty="0" smtClean="0"/>
              <a:t> </a:t>
            </a:r>
            <a:r>
              <a:rPr lang="en-US" baseline="0" dirty="0" err="1" smtClean="0"/>
              <a:t>bản</a:t>
            </a:r>
            <a:r>
              <a:rPr lang="en-US" baseline="0" dirty="0" smtClean="0"/>
              <a:t>.</a:t>
            </a:r>
            <a:endParaRPr lang="en-US" dirty="0" smtClean="0"/>
          </a:p>
        </p:txBody>
      </p:sp>
      <p:sp>
        <p:nvSpPr>
          <p:cNvPr id="4" name="Slide Number Placeholder 3"/>
          <p:cNvSpPr>
            <a:spLocks noGrp="1"/>
          </p:cNvSpPr>
          <p:nvPr>
            <p:ph type="sldNum" sz="quarter" idx="10"/>
          </p:nvPr>
        </p:nvSpPr>
        <p:spPr/>
        <p:txBody>
          <a:bodyPr/>
          <a:lstStyle/>
          <a:p>
            <a:pPr>
              <a:defRPr/>
            </a:pPr>
            <a:fld id="{A87062C2-6B52-4E9A-B212-85026636CFD3}" type="slidenum">
              <a:rPr lang="en-US" smtClean="0"/>
              <a:pPr>
                <a:defRPr/>
              </a:pPr>
              <a:t>6</a:t>
            </a:fld>
            <a:endParaRPr lang="en-US"/>
          </a:p>
        </p:txBody>
      </p:sp>
    </p:spTree>
    <p:extLst>
      <p:ext uri="{BB962C8B-B14F-4D97-AF65-F5344CB8AC3E}">
        <p14:creationId xmlns="" xmlns:p14="http://schemas.microsoft.com/office/powerpoint/2010/main" val="33687738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pPr>
              <a:defRPr/>
            </a:pPr>
            <a:fld id="{A87062C2-6B52-4E9A-B212-85026636CFD3}" type="slidenum">
              <a:rPr lang="en-US" smtClean="0"/>
              <a:pPr>
                <a:defRPr/>
              </a:pPr>
              <a:t>7</a:t>
            </a:fld>
            <a:endParaRPr lang="en-US"/>
          </a:p>
        </p:txBody>
      </p:sp>
    </p:spTree>
    <p:extLst>
      <p:ext uri="{BB962C8B-B14F-4D97-AF65-F5344CB8AC3E}">
        <p14:creationId xmlns="" xmlns:p14="http://schemas.microsoft.com/office/powerpoint/2010/main" val="33687738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pPr>
              <a:defRPr/>
            </a:pPr>
            <a:fld id="{A87062C2-6B52-4E9A-B212-85026636CFD3}" type="slidenum">
              <a:rPr lang="en-US" smtClean="0"/>
              <a:pPr>
                <a:defRPr/>
              </a:pPr>
              <a:t>8</a:t>
            </a:fld>
            <a:endParaRPr lang="en-US"/>
          </a:p>
        </p:txBody>
      </p:sp>
    </p:spTree>
    <p:extLst>
      <p:ext uri="{BB962C8B-B14F-4D97-AF65-F5344CB8AC3E}">
        <p14:creationId xmlns="" xmlns:p14="http://schemas.microsoft.com/office/powerpoint/2010/main" val="33687738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vi-VN" sz="1200" kern="1200" smtClean="0">
                <a:solidFill>
                  <a:schemeClr val="tx1"/>
                </a:solidFill>
                <a:latin typeface="+mn-lt"/>
                <a:ea typeface="+mn-ea"/>
                <a:cs typeface="+mn-cs"/>
              </a:rPr>
              <a:t>Menu thực hiện</a:t>
            </a:r>
            <a:endParaRPr lang="en-US" sz="1200" kern="1200" smtClean="0">
              <a:solidFill>
                <a:schemeClr val="tx1"/>
              </a:solidFill>
              <a:latin typeface="+mn-lt"/>
              <a:ea typeface="+mn-ea"/>
              <a:cs typeface="+mn-cs"/>
            </a:endParaRPr>
          </a:p>
          <a:p>
            <a:r>
              <a:rPr lang="vi-VN" sz="1200" kern="1200" smtClean="0">
                <a:solidFill>
                  <a:schemeClr val="tx1"/>
                </a:solidFill>
                <a:latin typeface="+mn-lt"/>
                <a:ea typeface="+mn-ea"/>
                <a:cs typeface="+mn-cs"/>
              </a:rPr>
              <a:t>Hệ thống/</a:t>
            </a:r>
            <a:r>
              <a:rPr lang="en-US" sz="1200" kern="1200" smtClean="0">
                <a:solidFill>
                  <a:schemeClr val="tx1"/>
                </a:solidFill>
                <a:latin typeface="+mn-lt"/>
                <a:ea typeface="+mn-ea"/>
                <a:cs typeface="+mn-cs"/>
              </a:rPr>
              <a:t>Khai báo</a:t>
            </a:r>
            <a:r>
              <a:rPr lang="en-US" sz="1200" kern="1200" baseline="0" smtClean="0">
                <a:solidFill>
                  <a:schemeClr val="tx1"/>
                </a:solidFill>
                <a:latin typeface="+mn-lt"/>
                <a:ea typeface="+mn-ea"/>
                <a:cs typeface="+mn-cs"/>
              </a:rPr>
              <a:t> c</a:t>
            </a:r>
            <a:r>
              <a:rPr lang="vi-VN" sz="1200" kern="1200" smtClean="0">
                <a:solidFill>
                  <a:schemeClr val="tx1"/>
                </a:solidFill>
                <a:latin typeface="+mn-lt"/>
                <a:ea typeface="+mn-ea"/>
                <a:cs typeface="+mn-cs"/>
              </a:rPr>
              <a:t>ác tham số </a:t>
            </a:r>
            <a:r>
              <a:rPr lang="en-US" sz="1200" kern="1200" smtClean="0">
                <a:solidFill>
                  <a:schemeClr val="tx1"/>
                </a:solidFill>
                <a:latin typeface="+mn-lt"/>
                <a:ea typeface="+mn-ea"/>
                <a:cs typeface="+mn-cs"/>
              </a:rPr>
              <a:t>tuỳ</a:t>
            </a:r>
            <a:r>
              <a:rPr lang="en-US" sz="1200" kern="1200" baseline="0" smtClean="0">
                <a:solidFill>
                  <a:schemeClr val="tx1"/>
                </a:solidFill>
                <a:latin typeface="+mn-lt"/>
                <a:ea typeface="+mn-ea"/>
                <a:cs typeface="+mn-cs"/>
              </a:rPr>
              <a:t> chọn</a:t>
            </a:r>
            <a:endParaRPr lang="en-US" sz="1200" kern="1200" smtClean="0">
              <a:solidFill>
                <a:schemeClr val="tx1"/>
              </a:solidFill>
              <a:latin typeface="+mn-lt"/>
              <a:ea typeface="+mn-ea"/>
              <a:cs typeface="+mn-cs"/>
            </a:endParaRPr>
          </a:p>
          <a:p>
            <a:pPr marL="0" marR="0" indent="0" algn="l" defTabSz="914400" rtl="0" eaLnBrk="1" fontAlgn="base" latinLnBrk="0" hangingPunct="1">
              <a:lnSpc>
                <a:spcPct val="100000"/>
              </a:lnSpc>
              <a:spcBef>
                <a:spcPct val="30000"/>
              </a:spcBef>
              <a:spcAft>
                <a:spcPct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pPr>
              <a:defRPr/>
            </a:pPr>
            <a:fld id="{A87062C2-6B52-4E9A-B212-85026636CFD3}" type="slidenum">
              <a:rPr lang="en-US" smtClean="0"/>
              <a:pPr>
                <a:defRPr/>
              </a:pPr>
              <a:t>9</a:t>
            </a:fld>
            <a:endParaRPr lang="en-US"/>
          </a:p>
        </p:txBody>
      </p:sp>
    </p:spTree>
    <p:extLst>
      <p:ext uri="{BB962C8B-B14F-4D97-AF65-F5344CB8AC3E}">
        <p14:creationId xmlns="" xmlns:p14="http://schemas.microsoft.com/office/powerpoint/2010/main" val="33687738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vi-VN" sz="1200" kern="1200" smtClean="0">
                <a:solidFill>
                  <a:schemeClr val="tx1"/>
                </a:solidFill>
                <a:latin typeface="+mn-lt"/>
                <a:ea typeface="+mn-ea"/>
                <a:cs typeface="+mn-cs"/>
              </a:rPr>
              <a:t>Menu thực hiện</a:t>
            </a:r>
            <a:endParaRPr lang="en-US" sz="1200" kern="1200" smtClean="0">
              <a:solidFill>
                <a:schemeClr val="tx1"/>
              </a:solidFill>
              <a:latin typeface="+mn-lt"/>
              <a:ea typeface="+mn-ea"/>
              <a:cs typeface="+mn-cs"/>
            </a:endParaRPr>
          </a:p>
          <a:p>
            <a:r>
              <a:rPr lang="vi-VN" sz="1200" kern="1200" smtClean="0">
                <a:solidFill>
                  <a:schemeClr val="tx1"/>
                </a:solidFill>
                <a:latin typeface="+mn-lt"/>
                <a:ea typeface="+mn-ea"/>
                <a:cs typeface="+mn-cs"/>
              </a:rPr>
              <a:t>Hệ thống/</a:t>
            </a:r>
            <a:r>
              <a:rPr lang="en-US" sz="1200" kern="1200" smtClean="0">
                <a:solidFill>
                  <a:schemeClr val="tx1"/>
                </a:solidFill>
                <a:latin typeface="+mn-lt"/>
                <a:ea typeface="+mn-ea"/>
                <a:cs typeface="+mn-cs"/>
              </a:rPr>
              <a:t>Khai báo</a:t>
            </a:r>
            <a:r>
              <a:rPr lang="en-US" sz="1200" kern="1200" baseline="0" smtClean="0">
                <a:solidFill>
                  <a:schemeClr val="tx1"/>
                </a:solidFill>
                <a:latin typeface="+mn-lt"/>
                <a:ea typeface="+mn-ea"/>
                <a:cs typeface="+mn-cs"/>
              </a:rPr>
              <a:t> c</a:t>
            </a:r>
            <a:r>
              <a:rPr lang="vi-VN" sz="1200" kern="1200" smtClean="0">
                <a:solidFill>
                  <a:schemeClr val="tx1"/>
                </a:solidFill>
                <a:latin typeface="+mn-lt"/>
                <a:ea typeface="+mn-ea"/>
                <a:cs typeface="+mn-cs"/>
              </a:rPr>
              <a:t>ác tham số </a:t>
            </a:r>
            <a:r>
              <a:rPr lang="en-US" sz="1200" kern="1200" smtClean="0">
                <a:solidFill>
                  <a:schemeClr val="tx1"/>
                </a:solidFill>
                <a:latin typeface="+mn-lt"/>
                <a:ea typeface="+mn-ea"/>
                <a:cs typeface="+mn-cs"/>
              </a:rPr>
              <a:t>tuỳ</a:t>
            </a:r>
            <a:r>
              <a:rPr lang="en-US" sz="1200" kern="1200" baseline="0" smtClean="0">
                <a:solidFill>
                  <a:schemeClr val="tx1"/>
                </a:solidFill>
                <a:latin typeface="+mn-lt"/>
                <a:ea typeface="+mn-ea"/>
                <a:cs typeface="+mn-cs"/>
              </a:rPr>
              <a:t> chọn</a:t>
            </a:r>
            <a:endParaRPr lang="en-US" sz="1200" kern="1200" smtClean="0">
              <a:solidFill>
                <a:schemeClr val="tx1"/>
              </a:solidFill>
              <a:latin typeface="+mn-lt"/>
              <a:ea typeface="+mn-ea"/>
              <a:cs typeface="+mn-cs"/>
            </a:endParaRPr>
          </a:p>
          <a:p>
            <a:pPr marL="0" marR="0" indent="0" algn="l" defTabSz="914400" rtl="0" eaLnBrk="1" fontAlgn="base" latinLnBrk="0" hangingPunct="1">
              <a:lnSpc>
                <a:spcPct val="100000"/>
              </a:lnSpc>
              <a:spcBef>
                <a:spcPct val="30000"/>
              </a:spcBef>
              <a:spcAft>
                <a:spcPct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pPr>
              <a:defRPr/>
            </a:pPr>
            <a:fld id="{A87062C2-6B52-4E9A-B212-85026636CFD3}" type="slidenum">
              <a:rPr lang="en-US" smtClean="0"/>
              <a:pPr>
                <a:defRPr/>
              </a:pPr>
              <a:t>10</a:t>
            </a:fld>
            <a:endParaRPr lang="en-US"/>
          </a:p>
        </p:txBody>
      </p:sp>
    </p:spTree>
    <p:extLst>
      <p:ext uri="{BB962C8B-B14F-4D97-AF65-F5344CB8AC3E}">
        <p14:creationId xmlns="" xmlns:p14="http://schemas.microsoft.com/office/powerpoint/2010/main" val="33687738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a:xfrm>
            <a:off x="685800" y="2316163"/>
            <a:ext cx="8077200" cy="585787"/>
          </a:xfrm>
          <a:extLst>
            <a:ext uri="{91240B29-F687-4F45-9708-019B960494DF}">
              <a14:hiddenLine xmlns="" xmlns:a14="http://schemas.microsoft.com/office/drawing/2010/main" w="9525" algn="ctr">
                <a:solidFill>
                  <a:schemeClr val="tx1"/>
                </a:solidFill>
                <a:miter lim="800000"/>
                <a:headEnd/>
                <a:tailEnd/>
              </a14:hiddenLine>
            </a:ext>
          </a:extLst>
        </p:spPr>
        <p:txBody>
          <a:bodyPr anchor="ctr"/>
          <a:lstStyle>
            <a:lvl1pPr>
              <a:defRPr>
                <a:solidFill>
                  <a:schemeClr val="tx1"/>
                </a:solidFill>
              </a:defRPr>
            </a:lvl1pPr>
          </a:lstStyle>
          <a:p>
            <a:pPr lvl="0"/>
            <a:r>
              <a:rPr lang="en-US" noProof="0" smtClean="0"/>
              <a:t>Click to edit Master title style</a:t>
            </a:r>
          </a:p>
        </p:txBody>
      </p:sp>
    </p:spTree>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9725" y="228600"/>
            <a:ext cx="2101850" cy="36591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228600"/>
            <a:ext cx="6156325" cy="36591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6200" y="228600"/>
            <a:ext cx="8915400" cy="590931"/>
          </a:xfrm>
        </p:spPr>
        <p:txBody>
          <a:bodyPr/>
          <a:lstStyle>
            <a:lvl1pPr>
              <a:defRPr>
                <a:solidFill>
                  <a:schemeClr val="accent2"/>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solidFill>
                  <a:schemeClr val="tx2">
                    <a:lumMod val="20000"/>
                    <a:lumOff val="80000"/>
                  </a:schemeClr>
                </a:solidFill>
              </a:defRPr>
            </a:lvl1pPr>
            <a:lvl2pPr>
              <a:defRPr>
                <a:solidFill>
                  <a:schemeClr val="tx2">
                    <a:lumMod val="20000"/>
                    <a:lumOff val="80000"/>
                  </a:schemeClr>
                </a:solidFill>
              </a:defRPr>
            </a:lvl2pPr>
            <a:lvl3pPr>
              <a:defRPr>
                <a:solidFill>
                  <a:schemeClr val="tx2">
                    <a:lumMod val="20000"/>
                    <a:lumOff val="80000"/>
                  </a:schemeClr>
                </a:solidFill>
              </a:defRPr>
            </a:lvl3pPr>
            <a:lvl4pPr>
              <a:defRPr>
                <a:solidFill>
                  <a:schemeClr val="tx2">
                    <a:lumMod val="20000"/>
                    <a:lumOff val="80000"/>
                  </a:schemeClr>
                </a:solidFill>
              </a:defRPr>
            </a:lvl4pPr>
            <a:lvl5pPr>
              <a:defRPr>
                <a:solidFill>
                  <a:schemeClr val="tx2">
                    <a:lumMod val="20000"/>
                    <a:lumOff val="80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AutoShape 5"/>
          <p:cNvSpPr>
            <a:spLocks noChangeArrowheads="1"/>
          </p:cNvSpPr>
          <p:nvPr userDrawn="1"/>
        </p:nvSpPr>
        <p:spPr bwMode="auto">
          <a:xfrm>
            <a:off x="228600" y="914400"/>
            <a:ext cx="8763000" cy="5638800"/>
          </a:xfrm>
          <a:prstGeom prst="roundRect">
            <a:avLst>
              <a:gd name="adj" fmla="val 1565"/>
            </a:avLst>
          </a:prstGeom>
          <a:solidFill>
            <a:schemeClr val="tx1"/>
          </a:solidFill>
          <a:ln w="9525" algn="ctr">
            <a:solidFill>
              <a:schemeClr val="bg2"/>
            </a:solidFill>
            <a:round/>
            <a:headEnd/>
            <a:tailEnd/>
          </a:ln>
        </p:spPr>
        <p:txBody>
          <a:bodyPr wrap="none" anchor="ctr"/>
          <a:lstStyle/>
          <a:p>
            <a:endParaRPr lang="en-US"/>
          </a:p>
        </p:txBody>
      </p:sp>
    </p:spTree>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1000" y="4419600"/>
            <a:ext cx="7772400" cy="1200329"/>
          </a:xfrm>
        </p:spPr>
        <p:txBody>
          <a:bodyPr/>
          <a:lstStyle>
            <a:lvl1pPr algn="l">
              <a:defRPr sz="4000" b="1" cap="all">
                <a:solidFill>
                  <a:schemeClr val="tx1"/>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381000" y="2895600"/>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cap="none" spc="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defRPr>
            </a:lvl1pPr>
          </a:lstStyle>
          <a:p>
            <a:r>
              <a:rPr lang="en-US" smtClean="0"/>
              <a:t>Click to edit Master title style</a:t>
            </a:r>
            <a:endParaRPr lang="en-US"/>
          </a:p>
        </p:txBody>
      </p:sp>
      <p:sp>
        <p:nvSpPr>
          <p:cNvPr id="3" name="Content Placeholder 2"/>
          <p:cNvSpPr>
            <a:spLocks noGrp="1"/>
          </p:cNvSpPr>
          <p:nvPr>
            <p:ph sz="half" idx="1"/>
          </p:nvPr>
        </p:nvSpPr>
        <p:spPr>
          <a:xfrm>
            <a:off x="381000" y="1417638"/>
            <a:ext cx="4129088" cy="24701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62488" y="1417638"/>
            <a:ext cx="4129087" cy="24701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05800" cy="646331"/>
          </a:xfrm>
        </p:spPr>
        <p:txBody>
          <a:bodyPr/>
          <a:lstStyle>
            <a:lvl1pPr>
              <a:defRPr b="1" cap="none" spc="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3810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3810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572000" y="1535113"/>
            <a:ext cx="411480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572000" y="2174875"/>
            <a:ext cx="41148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cap="none" spc="0">
                <a:ln>
                  <a:prstDash val="solid"/>
                </a:ln>
                <a:solidFill>
                  <a:srgbClr val="00B050"/>
                </a:solidFill>
                <a:effectLst>
                  <a:outerShdw blurRad="88000" dist="50800" dir="5040000" algn="tl">
                    <a:schemeClr val="accent4">
                      <a:tint val="80000"/>
                      <a:satMod val="250000"/>
                      <a:alpha val="45000"/>
                    </a:schemeClr>
                  </a:outerShdw>
                </a:effectLst>
              </a:defRPr>
            </a:lvl1pPr>
          </a:lstStyle>
          <a:p>
            <a:r>
              <a:rPr lang="en-US" dirty="0" smtClean="0"/>
              <a:t>Click to edit Master title style</a:t>
            </a:r>
            <a:endParaRPr lang="en-US" dirty="0"/>
          </a:p>
        </p:txBody>
      </p:sp>
    </p:spTree>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88769"/>
            <a:ext cx="3008313" cy="646331"/>
          </a:xfrm>
        </p:spPr>
        <p:txBody>
          <a:bodyPr anchor="b"/>
          <a:lstStyle>
            <a:lvl1pPr algn="l">
              <a:defRPr sz="2000" b="1">
                <a:solidFill>
                  <a:schemeClr val="tx1"/>
                </a:solidFill>
              </a:defRPr>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Tree>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00">
              <a:srgbClr val="003366"/>
            </a:gs>
            <a:gs pos="0">
              <a:srgbClr val="0070C0"/>
            </a:gs>
            <a:gs pos="100000">
              <a:srgbClr val="0092B4"/>
            </a:gs>
            <a:gs pos="0">
              <a:srgbClr val="21A0FF"/>
            </a:gs>
            <a:gs pos="100000">
              <a:srgbClr val="117D9F"/>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81000" y="228600"/>
            <a:ext cx="8382000" cy="5909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17961" dir="2700000" algn="ctr" rotWithShape="0">
                    <a:schemeClr val="bg2">
                      <a:alpha val="74001"/>
                    </a:schemeClr>
                  </a:outerShdw>
                </a:effectLst>
              </a14:hiddenEffects>
            </a:ext>
          </a:extLst>
        </p:spPr>
        <p:txBody>
          <a:bodyPr vert="horz" wrap="square" lIns="91440" tIns="45720" rIns="91440" bIns="45720" numCol="1" anchor="t" anchorCtr="0" compatLnSpc="1">
            <a:prstTxWarp prst="textNoShape">
              <a:avLst/>
            </a:prstTxWarp>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lvl="0"/>
            <a:r>
              <a:rPr lang="en-US" dirty="0" smtClean="0"/>
              <a:t>Click to edit Title Slide</a:t>
            </a:r>
          </a:p>
        </p:txBody>
      </p:sp>
      <p:sp>
        <p:nvSpPr>
          <p:cNvPr id="1027" name="Rectangle 8"/>
          <p:cNvSpPr>
            <a:spLocks noGrp="1" noChangeArrowheads="1"/>
          </p:cNvSpPr>
          <p:nvPr>
            <p:ph type="body" idx="1"/>
          </p:nvPr>
        </p:nvSpPr>
        <p:spPr bwMode="auto">
          <a:xfrm>
            <a:off x="381000" y="1417638"/>
            <a:ext cx="8410575" cy="24701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pic>
        <p:nvPicPr>
          <p:cNvPr id="1028" name="Picture 11" descr="bullet"/>
          <p:cNvPicPr>
            <a:picLocks noChangeAspect="1" noChangeArrowheads="1"/>
          </p:cNvPicPr>
          <p:nvPr/>
        </p:nvPicPr>
        <p:blipFill>
          <a:blip r:embed="rId13" cstate="print"/>
          <a:srcRect/>
          <a:stretch>
            <a:fillRect/>
          </a:stretch>
        </p:blipFill>
        <p:spPr bwMode="auto">
          <a:xfrm>
            <a:off x="9336088" y="0"/>
            <a:ext cx="241300" cy="241300"/>
          </a:xfrm>
          <a:prstGeom prst="rect">
            <a:avLst/>
          </a:prstGeom>
          <a:noFill/>
          <a:ln w="9525">
            <a:noFill/>
            <a:miter lim="800000"/>
            <a:headEnd/>
            <a:tailEnd/>
          </a:ln>
        </p:spPr>
      </p:pic>
      <p:sp>
        <p:nvSpPr>
          <p:cNvPr id="2" name="TextBox 1"/>
          <p:cNvSpPr txBox="1"/>
          <p:nvPr userDrawn="1"/>
        </p:nvSpPr>
        <p:spPr>
          <a:xfrm>
            <a:off x="152400" y="6611779"/>
            <a:ext cx="2209800" cy="246221"/>
          </a:xfrm>
          <a:prstGeom prst="rect">
            <a:avLst/>
          </a:prstGeom>
          <a:noFill/>
        </p:spPr>
        <p:txBody>
          <a:bodyPr wrap="square" rtlCol="0">
            <a:spAutoFit/>
          </a:bodyPr>
          <a:lstStyle/>
          <a:p>
            <a:r>
              <a:rPr lang="en-US" sz="1000" i="1" dirty="0" err="1" smtClean="0">
                <a:solidFill>
                  <a:srgbClr val="00B050"/>
                </a:solidFill>
                <a:latin typeface="Arial" pitchFamily="34" charset="0"/>
                <a:cs typeface="Arial" pitchFamily="34" charset="0"/>
              </a:rPr>
              <a:t>Bản</a:t>
            </a:r>
            <a:r>
              <a:rPr lang="en-US" sz="1000" i="1" baseline="0" dirty="0" smtClean="0">
                <a:solidFill>
                  <a:srgbClr val="00B050"/>
                </a:solidFill>
                <a:latin typeface="Arial" pitchFamily="34" charset="0"/>
                <a:cs typeface="Arial" pitchFamily="34" charset="0"/>
              </a:rPr>
              <a:t> </a:t>
            </a:r>
            <a:r>
              <a:rPr lang="en-US" sz="1000" i="1" baseline="0" dirty="0" err="1" smtClean="0">
                <a:solidFill>
                  <a:srgbClr val="00B050"/>
                </a:solidFill>
                <a:latin typeface="Arial" pitchFamily="34" charset="0"/>
                <a:cs typeface="Arial" pitchFamily="34" charset="0"/>
              </a:rPr>
              <a:t>quyền</a:t>
            </a:r>
            <a:r>
              <a:rPr lang="en-US" sz="1000" i="1" baseline="0" dirty="0" smtClean="0">
                <a:solidFill>
                  <a:srgbClr val="00B050"/>
                </a:solidFill>
                <a:latin typeface="Arial" pitchFamily="34" charset="0"/>
                <a:cs typeface="Arial" pitchFamily="34" charset="0"/>
              </a:rPr>
              <a:t>: </a:t>
            </a:r>
            <a:r>
              <a:rPr lang="en-US" sz="1000" i="1" baseline="0" dirty="0" err="1" smtClean="0">
                <a:solidFill>
                  <a:srgbClr val="00B050"/>
                </a:solidFill>
                <a:latin typeface="Arial" pitchFamily="34" charset="0"/>
                <a:cs typeface="Arial" pitchFamily="34" charset="0"/>
              </a:rPr>
              <a:t>Cty</a:t>
            </a:r>
            <a:r>
              <a:rPr lang="en-US" sz="1000" i="1" baseline="0" dirty="0" smtClean="0">
                <a:solidFill>
                  <a:srgbClr val="00B050"/>
                </a:solidFill>
                <a:latin typeface="Arial" pitchFamily="34" charset="0"/>
                <a:cs typeface="Arial" pitchFamily="34" charset="0"/>
              </a:rPr>
              <a:t> </a:t>
            </a:r>
            <a:r>
              <a:rPr lang="en-US" sz="1000" i="1" baseline="0" dirty="0" err="1" smtClean="0">
                <a:solidFill>
                  <a:srgbClr val="00B050"/>
                </a:solidFill>
                <a:latin typeface="Arial" pitchFamily="34" charset="0"/>
                <a:cs typeface="Arial" pitchFamily="34" charset="0"/>
              </a:rPr>
              <a:t>Phần</a:t>
            </a:r>
            <a:r>
              <a:rPr lang="en-US" sz="1000" i="1" baseline="0" dirty="0" smtClean="0">
                <a:solidFill>
                  <a:srgbClr val="00B050"/>
                </a:solidFill>
                <a:latin typeface="Arial" pitchFamily="34" charset="0"/>
                <a:cs typeface="Arial" pitchFamily="34" charset="0"/>
              </a:rPr>
              <a:t> </a:t>
            </a:r>
            <a:r>
              <a:rPr lang="en-US" sz="1000" i="1" baseline="0" dirty="0" err="1" smtClean="0">
                <a:solidFill>
                  <a:srgbClr val="00B050"/>
                </a:solidFill>
                <a:latin typeface="Arial" pitchFamily="34" charset="0"/>
                <a:cs typeface="Arial" pitchFamily="34" charset="0"/>
              </a:rPr>
              <a:t>mềm</a:t>
            </a:r>
            <a:r>
              <a:rPr lang="en-US" sz="1000" i="1" baseline="0" dirty="0" smtClean="0">
                <a:solidFill>
                  <a:srgbClr val="00B050"/>
                </a:solidFill>
                <a:latin typeface="Arial" pitchFamily="34" charset="0"/>
                <a:cs typeface="Arial" pitchFamily="34" charset="0"/>
              </a:rPr>
              <a:t> FAST.</a:t>
            </a:r>
            <a:endParaRPr lang="en-US" sz="1000" i="1" dirty="0">
              <a:solidFill>
                <a:srgbClr val="00B050"/>
              </a:solidFill>
              <a:latin typeface="Arial" pitchFamily="34" charset="0"/>
              <a:cs typeface="Arial" pitchFamily="34" charset="0"/>
            </a:endParaRPr>
          </a:p>
        </p:txBody>
      </p:sp>
    </p:spTree>
  </p:cSld>
  <p:clrMap bg1="dk2" tx1="lt1" bg2="dk1" tx2="lt2" accent1="accent1" accent2="accent2" accent3="accent3" accent4="accent4" accent5="accent5" accent6="accent6" hlink="hlink" folHlink="folHlink"/>
  <p:sldLayoutIdLst>
    <p:sldLayoutId id="2147483671"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ransition>
    <p:fade/>
  </p:transition>
  <p:timing>
    <p:tnLst>
      <p:par>
        <p:cTn id="1" dur="indefinite" restart="never" nodeType="tmRoot"/>
      </p:par>
    </p:tnLst>
  </p:timing>
  <p:txStyles>
    <p:titleStyle>
      <a:lvl1pPr algn="l" rtl="0" fontAlgn="base">
        <a:lnSpc>
          <a:spcPct val="90000"/>
        </a:lnSpc>
        <a:spcBef>
          <a:spcPct val="0"/>
        </a:spcBef>
        <a:spcAft>
          <a:spcPct val="0"/>
        </a:spcAft>
        <a:defRPr sz="3600" b="1">
          <a:ln>
            <a:prstDash val="solid"/>
          </a:ln>
          <a:solidFill>
            <a:srgbClr val="00B050"/>
          </a:solidFill>
          <a:effectLst/>
          <a:latin typeface="Microsoft Sans Serif" pitchFamily="34" charset="0"/>
          <a:ea typeface="+mj-ea"/>
          <a:cs typeface="Microsoft Sans Serif" pitchFamily="34" charset="0"/>
        </a:defRPr>
      </a:lvl1pPr>
      <a:lvl2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2pPr>
      <a:lvl3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3pPr>
      <a:lvl4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4pPr>
      <a:lvl5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5pPr>
      <a:lvl6pPr marL="4572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6pPr>
      <a:lvl7pPr marL="9144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7pPr>
      <a:lvl8pPr marL="13716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8pPr>
      <a:lvl9pPr marL="18288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9pPr>
    </p:titleStyle>
    <p:bodyStyle>
      <a:lvl1pPr marL="447675" indent="-447675" algn="l" rtl="0" fontAlgn="base">
        <a:spcBef>
          <a:spcPct val="25000"/>
        </a:spcBef>
        <a:spcAft>
          <a:spcPct val="25000"/>
        </a:spcAft>
        <a:buClr>
          <a:schemeClr val="tx2"/>
        </a:buClr>
        <a:buFont typeface="Wingdings 2" pitchFamily="18" charset="2"/>
        <a:buBlip>
          <a:blip r:embed="rId13"/>
        </a:buBlip>
        <a:defRPr sz="2800">
          <a:solidFill>
            <a:schemeClr val="tx1"/>
          </a:solidFill>
          <a:latin typeface="Microsoft Sans Serif" pitchFamily="34" charset="0"/>
          <a:ea typeface="+mn-ea"/>
          <a:cs typeface="Microsoft Sans Serif" pitchFamily="34" charset="0"/>
        </a:defRPr>
      </a:lvl1pPr>
      <a:lvl2pPr marL="833438" indent="-354013" algn="l" rtl="0" fontAlgn="base">
        <a:spcBef>
          <a:spcPct val="25000"/>
        </a:spcBef>
        <a:spcAft>
          <a:spcPct val="25000"/>
        </a:spcAft>
        <a:buClr>
          <a:schemeClr val="tx2"/>
        </a:buClr>
        <a:buFont typeface="Wingdings 2" pitchFamily="18" charset="2"/>
        <a:buBlip>
          <a:blip r:embed="rId13"/>
        </a:buBlip>
        <a:defRPr sz="2400">
          <a:solidFill>
            <a:schemeClr val="tx1"/>
          </a:solidFill>
          <a:latin typeface="Microsoft Sans Serif" pitchFamily="34" charset="0"/>
          <a:cs typeface="Microsoft Sans Serif" pitchFamily="34" charset="0"/>
        </a:defRPr>
      </a:lvl2pPr>
      <a:lvl3pPr marL="1208088" indent="-373063" algn="l" rtl="0" fontAlgn="base">
        <a:spcBef>
          <a:spcPct val="25000"/>
        </a:spcBef>
        <a:spcAft>
          <a:spcPct val="25000"/>
        </a:spcAft>
        <a:buClr>
          <a:schemeClr val="tx2"/>
        </a:buClr>
        <a:buFont typeface="Wingdings 2" pitchFamily="18" charset="2"/>
        <a:buBlip>
          <a:blip r:embed="rId13"/>
        </a:buBlip>
        <a:defRPr sz="2000">
          <a:solidFill>
            <a:schemeClr val="tx1"/>
          </a:solidFill>
          <a:latin typeface="Microsoft Sans Serif" pitchFamily="34" charset="0"/>
          <a:cs typeface="Microsoft Sans Serif" pitchFamily="34" charset="0"/>
        </a:defRPr>
      </a:lvl3pPr>
      <a:lvl4pPr marL="1544638" indent="-334963" algn="l" rtl="0" fontAlgn="base">
        <a:spcBef>
          <a:spcPct val="25000"/>
        </a:spcBef>
        <a:spcAft>
          <a:spcPct val="25000"/>
        </a:spcAft>
        <a:buClr>
          <a:schemeClr val="tx2"/>
        </a:buClr>
        <a:buFont typeface="Wingdings 2" pitchFamily="18" charset="2"/>
        <a:buBlip>
          <a:blip r:embed="rId13"/>
        </a:buBlip>
        <a:defRPr sz="2000">
          <a:solidFill>
            <a:schemeClr val="tx1"/>
          </a:solidFill>
          <a:latin typeface="Microsoft Sans Serif" pitchFamily="34" charset="0"/>
          <a:cs typeface="Microsoft Sans Serif" pitchFamily="34" charset="0"/>
        </a:defRPr>
      </a:lvl4pPr>
      <a:lvl5pPr marL="1851025" indent="-304800" algn="l" rtl="0" fontAlgn="base">
        <a:spcBef>
          <a:spcPct val="25000"/>
        </a:spcBef>
        <a:spcAft>
          <a:spcPct val="25000"/>
        </a:spcAft>
        <a:buClr>
          <a:schemeClr val="tx2"/>
        </a:buClr>
        <a:buFont typeface="Wingdings 2" pitchFamily="18" charset="2"/>
        <a:buBlip>
          <a:blip r:embed="rId13"/>
        </a:buBlip>
        <a:defRPr sz="2000">
          <a:solidFill>
            <a:schemeClr val="tx1"/>
          </a:solidFill>
          <a:latin typeface="Microsoft Sans Serif" pitchFamily="34" charset="0"/>
          <a:cs typeface="Microsoft Sans Serif" pitchFamily="34" charset="0"/>
        </a:defRPr>
      </a:lvl5pPr>
      <a:lvl6pPr marL="2308225" indent="-304800" algn="l" rtl="0" eaLnBrk="1" fontAlgn="base" hangingPunct="1">
        <a:spcBef>
          <a:spcPct val="25000"/>
        </a:spcBef>
        <a:spcAft>
          <a:spcPct val="25000"/>
        </a:spcAft>
        <a:buClr>
          <a:schemeClr val="tx2"/>
        </a:buClr>
        <a:buFont typeface="Wingdings 2" pitchFamily="18" charset="2"/>
        <a:buBlip>
          <a:blip r:embed="rId13"/>
        </a:buBlip>
        <a:defRPr sz="2000">
          <a:solidFill>
            <a:schemeClr val="tx1"/>
          </a:solidFill>
          <a:latin typeface="+mn-lt"/>
        </a:defRPr>
      </a:lvl6pPr>
      <a:lvl7pPr marL="2765425" indent="-304800" algn="l" rtl="0" eaLnBrk="1" fontAlgn="base" hangingPunct="1">
        <a:spcBef>
          <a:spcPct val="25000"/>
        </a:spcBef>
        <a:spcAft>
          <a:spcPct val="25000"/>
        </a:spcAft>
        <a:buClr>
          <a:schemeClr val="tx2"/>
        </a:buClr>
        <a:buFont typeface="Wingdings 2" pitchFamily="18" charset="2"/>
        <a:buBlip>
          <a:blip r:embed="rId13"/>
        </a:buBlip>
        <a:defRPr sz="2000">
          <a:solidFill>
            <a:schemeClr val="tx1"/>
          </a:solidFill>
          <a:latin typeface="+mn-lt"/>
        </a:defRPr>
      </a:lvl7pPr>
      <a:lvl8pPr marL="3222625" indent="-304800" algn="l" rtl="0" eaLnBrk="1" fontAlgn="base" hangingPunct="1">
        <a:spcBef>
          <a:spcPct val="25000"/>
        </a:spcBef>
        <a:spcAft>
          <a:spcPct val="25000"/>
        </a:spcAft>
        <a:buClr>
          <a:schemeClr val="tx2"/>
        </a:buClr>
        <a:buFont typeface="Wingdings 2" pitchFamily="18" charset="2"/>
        <a:buBlip>
          <a:blip r:embed="rId13"/>
        </a:buBlip>
        <a:defRPr sz="2000">
          <a:solidFill>
            <a:schemeClr val="tx1"/>
          </a:solidFill>
          <a:latin typeface="+mn-lt"/>
        </a:defRPr>
      </a:lvl8pPr>
      <a:lvl9pPr marL="3679825" indent="-304800" algn="l" rtl="0" eaLnBrk="1" fontAlgn="base" hangingPunct="1">
        <a:spcBef>
          <a:spcPct val="25000"/>
        </a:spcBef>
        <a:spcAft>
          <a:spcPct val="25000"/>
        </a:spcAft>
        <a:buClr>
          <a:schemeClr val="tx2"/>
        </a:buClr>
        <a:buFont typeface="Wingdings 2" pitchFamily="18" charset="2"/>
        <a:buBlip>
          <a:blip r:embed="rId13"/>
        </a:buBlip>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5493" y="1267700"/>
            <a:ext cx="8077200" cy="424732"/>
          </a:xfrm>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lgn="ctr">
                <a:solidFill>
                  <a:schemeClr val="tx1"/>
                </a:solidFill>
                <a:miter lim="800000"/>
                <a:headEnd/>
                <a:tailEnd/>
              </a14:hiddenLine>
            </a:ext>
            <a:ext uri="{AF507438-7753-43E0-B8FC-AC1667EBCBE1}">
              <a14:hiddenEffects xmlns="" xmlns:a14="http://schemas.microsoft.com/office/drawing/2010/main">
                <a:effectLst>
                  <a:outerShdw dist="17961" dir="2700000" algn="ctr" rotWithShape="0">
                    <a:schemeClr val="bg2">
                      <a:alpha val="74001"/>
                    </a:schemeClr>
                  </a:outerShdw>
                </a:effectLst>
              </a14:hiddenEffects>
            </a:ext>
          </a:extLst>
        </p:spPr>
        <p:txBody>
          <a:bodyPr/>
          <a:lstStyle/>
          <a:p>
            <a:pPr>
              <a:defRPr/>
            </a:pPr>
            <a:r>
              <a:rPr lang="en-US" sz="2400" dirty="0" err="1" smtClean="0">
                <a:ln>
                  <a:noFill/>
                </a:ln>
                <a:effectLst/>
                <a:latin typeface="Microsoft Sans Serif" pitchFamily="34" charset="0"/>
                <a:cs typeface="Microsoft Sans Serif" pitchFamily="34" charset="0"/>
              </a:rPr>
              <a:t>Kế</a:t>
            </a:r>
            <a:r>
              <a:rPr lang="en-US" sz="2400" dirty="0" smtClean="0">
                <a:ln>
                  <a:noFill/>
                </a:ln>
                <a:effectLst/>
                <a:latin typeface="Microsoft Sans Serif" pitchFamily="34" charset="0"/>
                <a:cs typeface="Microsoft Sans Serif" pitchFamily="34" charset="0"/>
              </a:rPr>
              <a:t> </a:t>
            </a:r>
            <a:r>
              <a:rPr lang="en-US" sz="2400" dirty="0" err="1" smtClean="0">
                <a:ln>
                  <a:noFill/>
                </a:ln>
                <a:effectLst/>
                <a:latin typeface="Microsoft Sans Serif" pitchFamily="34" charset="0"/>
                <a:cs typeface="Microsoft Sans Serif" pitchFamily="34" charset="0"/>
              </a:rPr>
              <a:t>toán</a:t>
            </a:r>
            <a:r>
              <a:rPr lang="en-US" sz="2400" dirty="0" smtClean="0">
                <a:ln>
                  <a:noFill/>
                </a:ln>
                <a:effectLst/>
                <a:latin typeface="Microsoft Sans Serif" pitchFamily="34" charset="0"/>
                <a:cs typeface="Microsoft Sans Serif" pitchFamily="34" charset="0"/>
              </a:rPr>
              <a:t> </a:t>
            </a:r>
            <a:r>
              <a:rPr lang="en-US" sz="2400" dirty="0" err="1" smtClean="0">
                <a:ln>
                  <a:noFill/>
                </a:ln>
                <a:effectLst/>
                <a:latin typeface="Microsoft Sans Serif" pitchFamily="34" charset="0"/>
                <a:cs typeface="Microsoft Sans Serif" pitchFamily="34" charset="0"/>
              </a:rPr>
              <a:t>máy</a:t>
            </a:r>
            <a:endParaRPr lang="en-US" sz="2400" dirty="0">
              <a:ln>
                <a:noFill/>
              </a:ln>
              <a:effectLst/>
            </a:endParaRPr>
          </a:p>
        </p:txBody>
      </p:sp>
      <p:sp>
        <p:nvSpPr>
          <p:cNvPr id="4" name="Rectangle 3"/>
          <p:cNvSpPr/>
          <p:nvPr/>
        </p:nvSpPr>
        <p:spPr>
          <a:xfrm>
            <a:off x="304800" y="1676400"/>
            <a:ext cx="7643439" cy="2123658"/>
          </a:xfrm>
          <a:prstGeom prst="rect">
            <a:avLst/>
          </a:prstGeom>
          <a:noFill/>
          <a:ln>
            <a:noFill/>
          </a:ln>
        </p:spPr>
        <p:style>
          <a:lnRef idx="2">
            <a:schemeClr val="accent3"/>
          </a:lnRef>
          <a:fillRef idx="1">
            <a:schemeClr val="lt1"/>
          </a:fillRef>
          <a:effectRef idx="0">
            <a:schemeClr val="accent3"/>
          </a:effectRef>
          <a:fontRef idx="minor">
            <a:schemeClr val="dk1"/>
          </a:fontRef>
        </p:style>
        <p:txBody>
          <a:bodyPr wrap="non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defRPr/>
            </a:pPr>
            <a:r>
              <a:rPr lang="en-US" sz="660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Microsoft Sans Serif" pitchFamily="34" charset="0"/>
                <a:cs typeface="Microsoft Sans Serif" pitchFamily="34" charset="0"/>
              </a:rPr>
              <a:t>Khai báo ban đầu </a:t>
            </a:r>
          </a:p>
          <a:p>
            <a:pPr>
              <a:defRPr/>
            </a:pPr>
            <a:r>
              <a:rPr lang="en-US" sz="660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Microsoft Sans Serif" pitchFamily="34" charset="0"/>
                <a:cs typeface="Microsoft Sans Serif" pitchFamily="34" charset="0"/>
              </a:rPr>
              <a:t>và quản trị hệ thống</a:t>
            </a:r>
            <a:endParaRPr lang="en-US" sz="66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Microsoft Sans Serif" pitchFamily="34" charset="0"/>
              <a:cs typeface="Microsoft Sans Serif" pitchFamily="34" charset="0"/>
            </a:endParaRPr>
          </a:p>
        </p:txBody>
      </p:sp>
      <p:sp>
        <p:nvSpPr>
          <p:cNvPr id="7" name="Title 1"/>
          <p:cNvSpPr txBox="1">
            <a:spLocks/>
          </p:cNvSpPr>
          <p:nvPr/>
        </p:nvSpPr>
        <p:spPr bwMode="auto">
          <a:xfrm>
            <a:off x="609600" y="3810000"/>
            <a:ext cx="5410200" cy="150810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lgn="ctr">
                <a:solidFill>
                  <a:schemeClr val="tx1"/>
                </a:solidFill>
                <a:miter lim="800000"/>
                <a:headEnd/>
                <a:tailEnd/>
              </a14:hiddenLine>
            </a:ext>
            <a:ext uri="{AF507438-7753-43E0-B8FC-AC1667EBCBE1}">
              <a14:hiddenEffects xmlns="" xmlns:a14="http://schemas.microsoft.com/office/drawing/2010/main">
                <a:effectLst>
                  <a:outerShdw dist="17961" dir="2700000" algn="ctr" rotWithShape="0">
                    <a:schemeClr val="bg2">
                      <a:alpha val="74001"/>
                    </a:schemeClr>
                  </a:outerShdw>
                </a:effectLst>
              </a14:hiddenEffects>
            </a:ext>
          </a:extLst>
        </p:spPr>
        <p:txBody>
          <a:bodyPr vert="horz" wrap="square" lIns="91440" tIns="45720" rIns="91440" bIns="45720" numCol="1" anchor="ctr" anchorCtr="0" compatLnSpc="1">
            <a:prstTxWarp prst="textNoShape">
              <a:avLst/>
            </a:prstTxWarp>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lvl1pPr algn="l" rtl="0" fontAlgn="base">
              <a:lnSpc>
                <a:spcPct val="90000"/>
              </a:lnSpc>
              <a:spcBef>
                <a:spcPct val="0"/>
              </a:spcBef>
              <a:spcAft>
                <a:spcPct val="0"/>
              </a:spcAft>
              <a:defRPr sz="4000" b="1">
                <a:ln>
                  <a:prstDash val="solid"/>
                </a:ln>
                <a:solidFill>
                  <a:schemeClr val="tx1"/>
                </a:solidFill>
                <a:effectLst>
                  <a:outerShdw blurRad="88000" dist="50800" dir="5040000" algn="tl">
                    <a:schemeClr val="accent4">
                      <a:tint val="80000"/>
                      <a:satMod val="250000"/>
                      <a:alpha val="45000"/>
                    </a:schemeClr>
                  </a:outerShdw>
                </a:effectLst>
                <a:latin typeface="Cambria" pitchFamily="18" charset="0"/>
                <a:ea typeface="+mj-ea"/>
                <a:cs typeface="+mj-cs"/>
              </a:defRPr>
            </a:lvl1pPr>
            <a:lvl2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2pPr>
            <a:lvl3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3pPr>
            <a:lvl4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4pPr>
            <a:lvl5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5pPr>
            <a:lvl6pPr marL="4572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6pPr>
            <a:lvl7pPr marL="9144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7pPr>
            <a:lvl8pPr marL="13716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8pPr>
            <a:lvl9pPr marL="18288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9pPr>
          </a:lstStyle>
          <a:p>
            <a:pPr>
              <a:lnSpc>
                <a:spcPct val="100000"/>
              </a:lnSpc>
              <a:spcBef>
                <a:spcPts val="1200"/>
              </a:spcBef>
              <a:defRPr/>
            </a:pPr>
            <a:r>
              <a:rPr lang="en-US" sz="2400" dirty="0" err="1" smtClean="0">
                <a:ln>
                  <a:noFill/>
                </a:ln>
                <a:effectLst/>
                <a:latin typeface="Microsoft Sans Serif" pitchFamily="34" charset="0"/>
                <a:cs typeface="Microsoft Sans Serif" pitchFamily="34" charset="0"/>
              </a:rPr>
              <a:t>Giảng</a:t>
            </a:r>
            <a:r>
              <a:rPr lang="en-US" sz="2400" dirty="0" smtClean="0">
                <a:ln>
                  <a:noFill/>
                </a:ln>
                <a:effectLst/>
                <a:latin typeface="Microsoft Sans Serif" pitchFamily="34" charset="0"/>
                <a:cs typeface="Microsoft Sans Serif" pitchFamily="34" charset="0"/>
              </a:rPr>
              <a:t> </a:t>
            </a:r>
            <a:r>
              <a:rPr lang="en-US" sz="2400" dirty="0" err="1" smtClean="0">
                <a:ln>
                  <a:noFill/>
                </a:ln>
                <a:effectLst/>
                <a:latin typeface="Microsoft Sans Serif" pitchFamily="34" charset="0"/>
                <a:cs typeface="Microsoft Sans Serif" pitchFamily="34" charset="0"/>
              </a:rPr>
              <a:t>viên</a:t>
            </a:r>
            <a:r>
              <a:rPr lang="en-US" sz="2400" dirty="0" smtClean="0">
                <a:ln>
                  <a:noFill/>
                </a:ln>
                <a:effectLst/>
                <a:latin typeface="Microsoft Sans Serif" pitchFamily="34" charset="0"/>
                <a:cs typeface="Microsoft Sans Serif" pitchFamily="34" charset="0"/>
              </a:rPr>
              <a:t>:</a:t>
            </a:r>
          </a:p>
          <a:p>
            <a:pPr>
              <a:lnSpc>
                <a:spcPct val="100000"/>
              </a:lnSpc>
              <a:spcBef>
                <a:spcPts val="1200"/>
              </a:spcBef>
              <a:defRPr/>
            </a:pPr>
            <a:r>
              <a:rPr lang="en-US" sz="2400" dirty="0" err="1" smtClean="0">
                <a:ln>
                  <a:noFill/>
                </a:ln>
                <a:effectLst/>
                <a:latin typeface="Microsoft Sans Serif" pitchFamily="34" charset="0"/>
                <a:cs typeface="Microsoft Sans Serif" pitchFamily="34" charset="0"/>
              </a:rPr>
              <a:t>Khoa</a:t>
            </a:r>
            <a:r>
              <a:rPr lang="en-US" sz="2400" dirty="0" smtClean="0">
                <a:ln>
                  <a:noFill/>
                </a:ln>
                <a:effectLst/>
                <a:latin typeface="Microsoft Sans Serif" pitchFamily="34" charset="0"/>
                <a:cs typeface="Microsoft Sans Serif" pitchFamily="34" charset="0"/>
              </a:rPr>
              <a:t>:</a:t>
            </a:r>
          </a:p>
          <a:p>
            <a:pPr>
              <a:lnSpc>
                <a:spcPct val="100000"/>
              </a:lnSpc>
              <a:spcBef>
                <a:spcPts val="1200"/>
              </a:spcBef>
              <a:defRPr/>
            </a:pPr>
            <a:r>
              <a:rPr lang="en-US" sz="2400" dirty="0" err="1" smtClean="0">
                <a:ln>
                  <a:noFill/>
                </a:ln>
                <a:effectLst/>
                <a:latin typeface="Microsoft Sans Serif" pitchFamily="34" charset="0"/>
                <a:cs typeface="Microsoft Sans Serif" pitchFamily="34" charset="0"/>
              </a:rPr>
              <a:t>Trường</a:t>
            </a:r>
            <a:r>
              <a:rPr lang="en-US" sz="2400" dirty="0" smtClean="0">
                <a:ln>
                  <a:noFill/>
                </a:ln>
                <a:effectLst/>
                <a:latin typeface="Microsoft Sans Serif" pitchFamily="34" charset="0"/>
                <a:cs typeface="Microsoft Sans Serif" pitchFamily="34" charset="0"/>
              </a:rPr>
              <a:t>: </a:t>
            </a:r>
            <a:endParaRPr lang="en-US" sz="2400" dirty="0">
              <a:ln>
                <a:noFill/>
              </a:ln>
              <a:effectLst/>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915400" cy="590931"/>
          </a:xfrm>
        </p:spPr>
        <p:txBody>
          <a:bodyPr/>
          <a:lstStyle/>
          <a:p>
            <a:r>
              <a:rPr lang="en-US" kern="12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2</a:t>
            </a:r>
            <a:r>
              <a:rPr lang="en-US" kern="120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a:t>
            </a:r>
            <a:r>
              <a:rPr lang="en-US" kern="120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Các khai báo ban đầu</a:t>
            </a:r>
            <a:endParaRPr lang="en-US" dirty="0"/>
          </a:p>
        </p:txBody>
      </p:sp>
      <p:sp>
        <p:nvSpPr>
          <p:cNvPr id="5" name="Title 1"/>
          <p:cNvSpPr txBox="1">
            <a:spLocks/>
          </p:cNvSpPr>
          <p:nvPr/>
        </p:nvSpPr>
        <p:spPr bwMode="auto">
          <a:xfrm>
            <a:off x="152400" y="990600"/>
            <a:ext cx="8382000" cy="4801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17961" dir="2700000" algn="ctr" rotWithShape="0">
                    <a:schemeClr val="bg2">
                      <a:alpha val="74001"/>
                    </a:schemeClr>
                  </a:outerShdw>
                </a:effectLst>
              </a14:hiddenEffects>
            </a:ext>
          </a:extLst>
        </p:spPr>
        <p:txBody>
          <a:bodyPr vert="horz" wrap="square" lIns="91440" tIns="45720" rIns="91440" bIns="45720" numCol="1" anchor="t" anchorCtr="0" compatLnSpc="1">
            <a:prstTxWarp prst="textNoShape">
              <a:avLst/>
            </a:prstTxWarp>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lvl1pPr algn="l" rtl="0" fontAlgn="base">
              <a:lnSpc>
                <a:spcPct val="90000"/>
              </a:lnSpc>
              <a:spcBef>
                <a:spcPct val="0"/>
              </a:spcBef>
              <a:spcAft>
                <a:spcPct val="0"/>
              </a:spcAft>
              <a:defRPr sz="4000" b="1">
                <a:ln>
                  <a:prstDash val="solid"/>
                </a:ln>
                <a:solidFill>
                  <a:schemeClr val="tx1"/>
                </a:solidFill>
                <a:effectLst>
                  <a:outerShdw blurRad="88000" dist="50800" dir="5040000" algn="tl">
                    <a:schemeClr val="accent4">
                      <a:tint val="80000"/>
                      <a:satMod val="250000"/>
                      <a:alpha val="45000"/>
                    </a:schemeClr>
                  </a:outerShdw>
                </a:effectLst>
                <a:latin typeface="Cambria" pitchFamily="18" charset="0"/>
                <a:ea typeface="+mj-ea"/>
                <a:cs typeface="+mj-cs"/>
              </a:defRPr>
            </a:lvl1pPr>
            <a:lvl2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2pPr>
            <a:lvl3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3pPr>
            <a:lvl4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4pPr>
            <a:lvl5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5pPr>
            <a:lvl6pPr marL="4572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6pPr>
            <a:lvl7pPr marL="9144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7pPr>
            <a:lvl8pPr marL="13716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8pPr>
            <a:lvl9pPr marL="18288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9pPr>
          </a:lstStyle>
          <a:p>
            <a:pPr>
              <a:defRPr/>
            </a:pPr>
            <a:r>
              <a:rPr lang="en-US" sz="2800" smtClean="0">
                <a:solidFill>
                  <a:srgbClr val="002060"/>
                </a:solidFill>
                <a:effectLst/>
                <a:latin typeface="Arial" pitchFamily="34" charset="0"/>
                <a:cs typeface="Arial" pitchFamily="34" charset="0"/>
              </a:rPr>
              <a:t>2.4. Khai báo các thông tin hệ thống</a:t>
            </a:r>
            <a:endParaRPr lang="en-US" sz="2800" dirty="0">
              <a:solidFill>
                <a:srgbClr val="002060"/>
              </a:solidFill>
              <a:effectLst/>
              <a:latin typeface="Arial" pitchFamily="34" charset="0"/>
              <a:cs typeface="Arial" pitchFamily="34" charset="0"/>
            </a:endParaRPr>
          </a:p>
        </p:txBody>
      </p:sp>
      <p:pic>
        <p:nvPicPr>
          <p:cNvPr id="7" name="Picture 6"/>
          <p:cNvPicPr/>
          <p:nvPr/>
        </p:nvPicPr>
        <p:blipFill>
          <a:blip r:embed="rId3"/>
          <a:srcRect/>
          <a:stretch>
            <a:fillRect/>
          </a:stretch>
        </p:blipFill>
        <p:spPr bwMode="auto">
          <a:xfrm>
            <a:off x="914400" y="1752600"/>
            <a:ext cx="6629400" cy="3581400"/>
          </a:xfrm>
          <a:prstGeom prst="rect">
            <a:avLst/>
          </a:prstGeom>
          <a:noFill/>
          <a:ln w="9525">
            <a:solidFill>
              <a:schemeClr val="accent1"/>
            </a:solidFill>
            <a:miter lim="800000"/>
            <a:headEnd/>
            <a:tailEnd/>
          </a:ln>
        </p:spPr>
      </p:pic>
    </p:spTree>
    <p:extLst>
      <p:ext uri="{BB962C8B-B14F-4D97-AF65-F5344CB8AC3E}">
        <p14:creationId xmlns="" xmlns:p14="http://schemas.microsoft.com/office/powerpoint/2010/main" val="1852807087"/>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915400" cy="590931"/>
          </a:xfrm>
        </p:spPr>
        <p:txBody>
          <a:bodyPr/>
          <a:lstStyle/>
          <a:p>
            <a:r>
              <a:rPr lang="en-US" kern="12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3</a:t>
            </a:r>
            <a:r>
              <a:rPr lang="en-US" kern="120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a:t>
            </a:r>
            <a:r>
              <a:rPr lang="en-US" kern="120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Khai báo cáo danh mục dùng chung</a:t>
            </a:r>
            <a:endParaRPr lang="en-US" dirty="0"/>
          </a:p>
        </p:txBody>
      </p:sp>
      <p:sp>
        <p:nvSpPr>
          <p:cNvPr id="5" name="Title 1"/>
          <p:cNvSpPr txBox="1">
            <a:spLocks/>
          </p:cNvSpPr>
          <p:nvPr/>
        </p:nvSpPr>
        <p:spPr bwMode="auto">
          <a:xfrm>
            <a:off x="381000" y="990600"/>
            <a:ext cx="8382000" cy="169277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17961" dir="2700000" algn="ctr" rotWithShape="0">
                    <a:schemeClr val="bg2">
                      <a:alpha val="74001"/>
                    </a:schemeClr>
                  </a:outerShdw>
                </a:effectLst>
              </a14:hiddenEffects>
            </a:ext>
          </a:extLst>
        </p:spPr>
        <p:txBody>
          <a:bodyPr vert="horz" wrap="square" lIns="91440" tIns="45720" rIns="91440" bIns="45720" numCol="1" anchor="t" anchorCtr="0" compatLnSpc="1">
            <a:prstTxWarp prst="textNoShape">
              <a:avLst/>
            </a:prstTxWarp>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lvl1pPr algn="l" rtl="0" fontAlgn="base">
              <a:lnSpc>
                <a:spcPct val="90000"/>
              </a:lnSpc>
              <a:spcBef>
                <a:spcPct val="0"/>
              </a:spcBef>
              <a:spcAft>
                <a:spcPct val="0"/>
              </a:spcAft>
              <a:defRPr sz="4000" b="1">
                <a:ln>
                  <a:prstDash val="solid"/>
                </a:ln>
                <a:solidFill>
                  <a:schemeClr val="tx1"/>
                </a:solidFill>
                <a:effectLst>
                  <a:outerShdw blurRad="88000" dist="50800" dir="5040000" algn="tl">
                    <a:schemeClr val="accent4">
                      <a:tint val="80000"/>
                      <a:satMod val="250000"/>
                      <a:alpha val="45000"/>
                    </a:schemeClr>
                  </a:outerShdw>
                </a:effectLst>
                <a:latin typeface="Cambria" pitchFamily="18" charset="0"/>
                <a:ea typeface="+mj-ea"/>
                <a:cs typeface="+mj-cs"/>
              </a:defRPr>
            </a:lvl1pPr>
            <a:lvl2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2pPr>
            <a:lvl3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3pPr>
            <a:lvl4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4pPr>
            <a:lvl5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5pPr>
            <a:lvl6pPr marL="4572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6pPr>
            <a:lvl7pPr marL="9144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7pPr>
            <a:lvl8pPr marL="13716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8pPr>
            <a:lvl9pPr marL="18288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9pPr>
          </a:lstStyle>
          <a:p>
            <a:pPr marL="457200" indent="-457200">
              <a:lnSpc>
                <a:spcPct val="100000"/>
              </a:lnSpc>
              <a:spcBef>
                <a:spcPts val="1200"/>
              </a:spcBef>
              <a:buAutoNum type="arabicPeriod"/>
              <a:defRPr/>
            </a:pPr>
            <a:r>
              <a:rPr lang="en-US" sz="2800" b="0" smtClean="0">
                <a:solidFill>
                  <a:srgbClr val="002060"/>
                </a:solidFill>
                <a:effectLst/>
                <a:latin typeface="Microsoft Sans Serif" pitchFamily="34" charset="0"/>
                <a:cs typeface="Microsoft Sans Serif" pitchFamily="34" charset="0"/>
              </a:rPr>
              <a:t>Danh mục tiền tệ</a:t>
            </a:r>
            <a:endParaRPr lang="en-US" sz="2800" b="0" dirty="0" smtClean="0">
              <a:solidFill>
                <a:srgbClr val="002060"/>
              </a:solidFill>
              <a:effectLst/>
              <a:latin typeface="Microsoft Sans Serif" pitchFamily="34" charset="0"/>
              <a:cs typeface="Microsoft Sans Serif" pitchFamily="34" charset="0"/>
            </a:endParaRPr>
          </a:p>
          <a:p>
            <a:pPr marL="457200" indent="-457200">
              <a:lnSpc>
                <a:spcPct val="100000"/>
              </a:lnSpc>
              <a:spcBef>
                <a:spcPts val="1200"/>
              </a:spcBef>
              <a:buAutoNum type="arabicPeriod"/>
              <a:defRPr/>
            </a:pPr>
            <a:r>
              <a:rPr lang="en-US" sz="2800" b="0" smtClean="0">
                <a:solidFill>
                  <a:srgbClr val="002060"/>
                </a:solidFill>
                <a:effectLst/>
                <a:latin typeface="Microsoft Sans Serif" pitchFamily="34" charset="0"/>
                <a:cs typeface="Microsoft Sans Serif" pitchFamily="34" charset="0"/>
              </a:rPr>
              <a:t>Danh mục quyển chứng từ</a:t>
            </a:r>
            <a:endParaRPr lang="en-US" sz="2800" b="0" dirty="0">
              <a:solidFill>
                <a:srgbClr val="002060"/>
              </a:solidFill>
              <a:effectLst/>
              <a:latin typeface="Microsoft Sans Serif" pitchFamily="34" charset="0"/>
              <a:cs typeface="Microsoft Sans Serif" pitchFamily="34" charset="0"/>
            </a:endParaRPr>
          </a:p>
          <a:p>
            <a:pPr marL="457200" indent="-457200">
              <a:lnSpc>
                <a:spcPct val="100000"/>
              </a:lnSpc>
              <a:spcBef>
                <a:spcPts val="1200"/>
              </a:spcBef>
              <a:buAutoNum type="arabicPeriod"/>
              <a:defRPr/>
            </a:pPr>
            <a:r>
              <a:rPr lang="en-US" sz="2800" b="0" smtClean="0">
                <a:solidFill>
                  <a:srgbClr val="002060"/>
                </a:solidFill>
                <a:effectLst/>
                <a:latin typeface="Microsoft Sans Serif" pitchFamily="34" charset="0"/>
                <a:cs typeface="Microsoft Sans Serif" pitchFamily="34" charset="0"/>
              </a:rPr>
              <a:t>Khai báo sử dụng quyển chứng từ</a:t>
            </a:r>
            <a:endParaRPr lang="en-US" sz="2800" b="0" dirty="0">
              <a:solidFill>
                <a:srgbClr val="002060"/>
              </a:solidFill>
              <a:effectLst/>
              <a:latin typeface="Microsoft Sans Serif" pitchFamily="34" charset="0"/>
              <a:cs typeface="Microsoft Sans Serif" pitchFamily="34" charset="0"/>
            </a:endParaRPr>
          </a:p>
        </p:txBody>
      </p:sp>
    </p:spTree>
    <p:extLst>
      <p:ext uri="{BB962C8B-B14F-4D97-AF65-F5344CB8AC3E}">
        <p14:creationId xmlns="" xmlns:p14="http://schemas.microsoft.com/office/powerpoint/2010/main" val="2636414297"/>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915400" cy="590931"/>
          </a:xfrm>
        </p:spPr>
        <p:txBody>
          <a:bodyPr/>
          <a:lstStyle/>
          <a:p>
            <a:r>
              <a:rPr lang="en-US" kern="12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3</a:t>
            </a:r>
            <a:r>
              <a:rPr lang="en-US" kern="120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a:t>
            </a:r>
            <a:r>
              <a:rPr lang="en-US" kern="120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Khai báo các danh mục dùng chung</a:t>
            </a:r>
            <a:endParaRPr lang="en-US" dirty="0"/>
          </a:p>
        </p:txBody>
      </p:sp>
      <p:sp>
        <p:nvSpPr>
          <p:cNvPr id="5" name="Title 1"/>
          <p:cNvSpPr txBox="1">
            <a:spLocks/>
          </p:cNvSpPr>
          <p:nvPr/>
        </p:nvSpPr>
        <p:spPr bwMode="auto">
          <a:xfrm>
            <a:off x="152400" y="990600"/>
            <a:ext cx="8382000" cy="4801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17961" dir="2700000" algn="ctr" rotWithShape="0">
                    <a:schemeClr val="bg2">
                      <a:alpha val="74001"/>
                    </a:schemeClr>
                  </a:outerShdw>
                </a:effectLst>
              </a14:hiddenEffects>
            </a:ext>
          </a:extLst>
        </p:spPr>
        <p:txBody>
          <a:bodyPr vert="horz" wrap="square" lIns="91440" tIns="45720" rIns="91440" bIns="45720" numCol="1" anchor="t" anchorCtr="0" compatLnSpc="1">
            <a:prstTxWarp prst="textNoShape">
              <a:avLst/>
            </a:prstTxWarp>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lvl1pPr algn="l" rtl="0" fontAlgn="base">
              <a:lnSpc>
                <a:spcPct val="90000"/>
              </a:lnSpc>
              <a:spcBef>
                <a:spcPct val="0"/>
              </a:spcBef>
              <a:spcAft>
                <a:spcPct val="0"/>
              </a:spcAft>
              <a:defRPr sz="4000" b="1">
                <a:ln>
                  <a:prstDash val="solid"/>
                </a:ln>
                <a:solidFill>
                  <a:schemeClr val="tx1"/>
                </a:solidFill>
                <a:effectLst>
                  <a:outerShdw blurRad="88000" dist="50800" dir="5040000" algn="tl">
                    <a:schemeClr val="accent4">
                      <a:tint val="80000"/>
                      <a:satMod val="250000"/>
                      <a:alpha val="45000"/>
                    </a:schemeClr>
                  </a:outerShdw>
                </a:effectLst>
                <a:latin typeface="Cambria" pitchFamily="18" charset="0"/>
                <a:ea typeface="+mj-ea"/>
                <a:cs typeface="+mj-cs"/>
              </a:defRPr>
            </a:lvl1pPr>
            <a:lvl2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2pPr>
            <a:lvl3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3pPr>
            <a:lvl4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4pPr>
            <a:lvl5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5pPr>
            <a:lvl6pPr marL="4572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6pPr>
            <a:lvl7pPr marL="9144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7pPr>
            <a:lvl8pPr marL="13716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8pPr>
            <a:lvl9pPr marL="18288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9pPr>
          </a:lstStyle>
          <a:p>
            <a:pPr>
              <a:defRPr/>
            </a:pPr>
            <a:r>
              <a:rPr lang="en-US" sz="2800" smtClean="0">
                <a:solidFill>
                  <a:srgbClr val="002060"/>
                </a:solidFill>
                <a:effectLst/>
                <a:latin typeface="Arial" pitchFamily="34" charset="0"/>
                <a:cs typeface="Arial" pitchFamily="34" charset="0"/>
              </a:rPr>
              <a:t>3.1. </a:t>
            </a:r>
            <a:r>
              <a:rPr lang="en-US" sz="2800" smtClean="0">
                <a:solidFill>
                  <a:srgbClr val="002060"/>
                </a:solidFill>
                <a:effectLst/>
                <a:latin typeface="Arial" pitchFamily="34" charset="0"/>
                <a:cs typeface="Arial" pitchFamily="34" charset="0"/>
              </a:rPr>
              <a:t>Danh mục tiền tệ</a:t>
            </a:r>
            <a:endParaRPr lang="en-US" sz="2800" dirty="0">
              <a:solidFill>
                <a:srgbClr val="002060"/>
              </a:solidFill>
              <a:effectLst/>
              <a:latin typeface="Arial" pitchFamily="34" charset="0"/>
              <a:cs typeface="Arial" pitchFamily="34" charset="0"/>
            </a:endParaRPr>
          </a:p>
        </p:txBody>
      </p:sp>
      <p:pic>
        <p:nvPicPr>
          <p:cNvPr id="7" name="Picture 6"/>
          <p:cNvPicPr/>
          <p:nvPr/>
        </p:nvPicPr>
        <p:blipFill>
          <a:blip r:embed="rId3"/>
          <a:srcRect/>
          <a:stretch>
            <a:fillRect/>
          </a:stretch>
        </p:blipFill>
        <p:spPr bwMode="auto">
          <a:xfrm>
            <a:off x="1066800" y="1447800"/>
            <a:ext cx="6477000" cy="4227228"/>
          </a:xfrm>
          <a:prstGeom prst="rect">
            <a:avLst/>
          </a:prstGeom>
          <a:noFill/>
          <a:ln w="9525">
            <a:solidFill>
              <a:schemeClr val="accent1"/>
            </a:solidFill>
            <a:miter lim="800000"/>
            <a:headEnd/>
            <a:tailEnd/>
          </a:ln>
        </p:spPr>
      </p:pic>
    </p:spTree>
    <p:extLst>
      <p:ext uri="{BB962C8B-B14F-4D97-AF65-F5344CB8AC3E}">
        <p14:creationId xmlns="" xmlns:p14="http://schemas.microsoft.com/office/powerpoint/2010/main" val="2971696523"/>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915400" cy="590931"/>
          </a:xfrm>
        </p:spPr>
        <p:txBody>
          <a:bodyPr/>
          <a:lstStyle/>
          <a:p>
            <a:r>
              <a:rPr lang="en-US" kern="12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3</a:t>
            </a:r>
            <a:r>
              <a:rPr lang="en-US" kern="120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a:t>
            </a:r>
            <a:r>
              <a:rPr lang="en-US" kern="120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Khai báo các danh mục dùng chung</a:t>
            </a:r>
            <a:endParaRPr lang="en-US" dirty="0"/>
          </a:p>
        </p:txBody>
      </p:sp>
      <p:sp>
        <p:nvSpPr>
          <p:cNvPr id="5" name="Title 1"/>
          <p:cNvSpPr txBox="1">
            <a:spLocks/>
          </p:cNvSpPr>
          <p:nvPr/>
        </p:nvSpPr>
        <p:spPr bwMode="auto">
          <a:xfrm>
            <a:off x="152400" y="990600"/>
            <a:ext cx="8382000" cy="4801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17961" dir="2700000" algn="ctr" rotWithShape="0">
                    <a:schemeClr val="bg2">
                      <a:alpha val="74001"/>
                    </a:schemeClr>
                  </a:outerShdw>
                </a:effectLst>
              </a14:hiddenEffects>
            </a:ext>
          </a:extLst>
        </p:spPr>
        <p:txBody>
          <a:bodyPr vert="horz" wrap="square" lIns="91440" tIns="45720" rIns="91440" bIns="45720" numCol="1" anchor="t" anchorCtr="0" compatLnSpc="1">
            <a:prstTxWarp prst="textNoShape">
              <a:avLst/>
            </a:prstTxWarp>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lvl1pPr algn="l" rtl="0" fontAlgn="base">
              <a:lnSpc>
                <a:spcPct val="90000"/>
              </a:lnSpc>
              <a:spcBef>
                <a:spcPct val="0"/>
              </a:spcBef>
              <a:spcAft>
                <a:spcPct val="0"/>
              </a:spcAft>
              <a:defRPr sz="4000" b="1">
                <a:ln>
                  <a:prstDash val="solid"/>
                </a:ln>
                <a:solidFill>
                  <a:schemeClr val="tx1"/>
                </a:solidFill>
                <a:effectLst>
                  <a:outerShdw blurRad="88000" dist="50800" dir="5040000" algn="tl">
                    <a:schemeClr val="accent4">
                      <a:tint val="80000"/>
                      <a:satMod val="250000"/>
                      <a:alpha val="45000"/>
                    </a:schemeClr>
                  </a:outerShdw>
                </a:effectLst>
                <a:latin typeface="Cambria" pitchFamily="18" charset="0"/>
                <a:ea typeface="+mj-ea"/>
                <a:cs typeface="+mj-cs"/>
              </a:defRPr>
            </a:lvl1pPr>
            <a:lvl2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2pPr>
            <a:lvl3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3pPr>
            <a:lvl4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4pPr>
            <a:lvl5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5pPr>
            <a:lvl6pPr marL="4572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6pPr>
            <a:lvl7pPr marL="9144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7pPr>
            <a:lvl8pPr marL="13716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8pPr>
            <a:lvl9pPr marL="18288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9pPr>
          </a:lstStyle>
          <a:p>
            <a:pPr>
              <a:defRPr/>
            </a:pPr>
            <a:r>
              <a:rPr lang="en-US" sz="2800" smtClean="0">
                <a:solidFill>
                  <a:srgbClr val="002060"/>
                </a:solidFill>
                <a:effectLst/>
                <a:latin typeface="Arial" pitchFamily="34" charset="0"/>
                <a:cs typeface="Arial" pitchFamily="34" charset="0"/>
              </a:rPr>
              <a:t>3.2. Danh mục quyển chứng từ</a:t>
            </a:r>
            <a:endParaRPr lang="en-US" sz="2800" dirty="0">
              <a:solidFill>
                <a:srgbClr val="002060"/>
              </a:solidFill>
              <a:effectLst/>
              <a:latin typeface="Arial" pitchFamily="34" charset="0"/>
              <a:cs typeface="Arial" pitchFamily="34" charset="0"/>
            </a:endParaRPr>
          </a:p>
        </p:txBody>
      </p:sp>
      <p:pic>
        <p:nvPicPr>
          <p:cNvPr id="7" name="Picture 6"/>
          <p:cNvPicPr/>
          <p:nvPr/>
        </p:nvPicPr>
        <p:blipFill>
          <a:blip r:embed="rId3"/>
          <a:srcRect/>
          <a:stretch>
            <a:fillRect/>
          </a:stretch>
        </p:blipFill>
        <p:spPr bwMode="auto">
          <a:xfrm>
            <a:off x="1066800" y="1600201"/>
            <a:ext cx="6477000" cy="3533804"/>
          </a:xfrm>
          <a:prstGeom prst="rect">
            <a:avLst/>
          </a:prstGeom>
          <a:noFill/>
          <a:ln w="9525">
            <a:solidFill>
              <a:schemeClr val="accent1"/>
            </a:solidFill>
            <a:miter lim="800000"/>
            <a:headEnd/>
            <a:tailEnd/>
          </a:ln>
        </p:spPr>
      </p:pic>
    </p:spTree>
    <p:extLst>
      <p:ext uri="{BB962C8B-B14F-4D97-AF65-F5344CB8AC3E}">
        <p14:creationId xmlns="" xmlns:p14="http://schemas.microsoft.com/office/powerpoint/2010/main" val="2849111316"/>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915400" cy="590931"/>
          </a:xfrm>
        </p:spPr>
        <p:txBody>
          <a:bodyPr/>
          <a:lstStyle/>
          <a:p>
            <a:r>
              <a:rPr lang="en-US" kern="12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3</a:t>
            </a:r>
            <a:r>
              <a:rPr lang="en-US" kern="120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a:t>
            </a:r>
            <a:r>
              <a:rPr lang="en-US" kern="120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Khai báo các danh mục dùng chung</a:t>
            </a:r>
            <a:endParaRPr lang="en-US" dirty="0"/>
          </a:p>
        </p:txBody>
      </p:sp>
      <p:sp>
        <p:nvSpPr>
          <p:cNvPr id="5" name="Title 1"/>
          <p:cNvSpPr txBox="1">
            <a:spLocks/>
          </p:cNvSpPr>
          <p:nvPr/>
        </p:nvSpPr>
        <p:spPr bwMode="auto">
          <a:xfrm>
            <a:off x="152400" y="990600"/>
            <a:ext cx="8382000" cy="4801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17961" dir="2700000" algn="ctr" rotWithShape="0">
                    <a:schemeClr val="bg2">
                      <a:alpha val="74001"/>
                    </a:schemeClr>
                  </a:outerShdw>
                </a:effectLst>
              </a14:hiddenEffects>
            </a:ext>
          </a:extLst>
        </p:spPr>
        <p:txBody>
          <a:bodyPr vert="horz" wrap="square" lIns="91440" tIns="45720" rIns="91440" bIns="45720" numCol="1" anchor="t" anchorCtr="0" compatLnSpc="1">
            <a:prstTxWarp prst="textNoShape">
              <a:avLst/>
            </a:prstTxWarp>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lvl1pPr algn="l" rtl="0" fontAlgn="base">
              <a:lnSpc>
                <a:spcPct val="90000"/>
              </a:lnSpc>
              <a:spcBef>
                <a:spcPct val="0"/>
              </a:spcBef>
              <a:spcAft>
                <a:spcPct val="0"/>
              </a:spcAft>
              <a:defRPr sz="4000" b="1">
                <a:ln>
                  <a:prstDash val="solid"/>
                </a:ln>
                <a:solidFill>
                  <a:schemeClr val="tx1"/>
                </a:solidFill>
                <a:effectLst>
                  <a:outerShdw blurRad="88000" dist="50800" dir="5040000" algn="tl">
                    <a:schemeClr val="accent4">
                      <a:tint val="80000"/>
                      <a:satMod val="250000"/>
                      <a:alpha val="45000"/>
                    </a:schemeClr>
                  </a:outerShdw>
                </a:effectLst>
                <a:latin typeface="Cambria" pitchFamily="18" charset="0"/>
                <a:ea typeface="+mj-ea"/>
                <a:cs typeface="+mj-cs"/>
              </a:defRPr>
            </a:lvl1pPr>
            <a:lvl2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2pPr>
            <a:lvl3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3pPr>
            <a:lvl4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4pPr>
            <a:lvl5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5pPr>
            <a:lvl6pPr marL="4572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6pPr>
            <a:lvl7pPr marL="9144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7pPr>
            <a:lvl8pPr marL="13716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8pPr>
            <a:lvl9pPr marL="18288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9pPr>
          </a:lstStyle>
          <a:p>
            <a:pPr>
              <a:defRPr/>
            </a:pPr>
            <a:r>
              <a:rPr lang="en-US" sz="2800" dirty="0" smtClean="0">
                <a:solidFill>
                  <a:srgbClr val="002060"/>
                </a:solidFill>
                <a:effectLst/>
                <a:latin typeface="Arial" pitchFamily="34" charset="0"/>
                <a:cs typeface="Arial" pitchFamily="34" charset="0"/>
              </a:rPr>
              <a:t>3.3</a:t>
            </a:r>
            <a:r>
              <a:rPr lang="en-US" sz="2800" smtClean="0">
                <a:solidFill>
                  <a:srgbClr val="002060"/>
                </a:solidFill>
                <a:effectLst/>
                <a:latin typeface="Arial" pitchFamily="34" charset="0"/>
                <a:cs typeface="Arial" pitchFamily="34" charset="0"/>
              </a:rPr>
              <a:t>. </a:t>
            </a:r>
            <a:r>
              <a:rPr lang="en-US" sz="2800" smtClean="0">
                <a:solidFill>
                  <a:srgbClr val="002060"/>
                </a:solidFill>
                <a:effectLst/>
                <a:latin typeface="Arial" pitchFamily="34" charset="0"/>
                <a:cs typeface="Arial" pitchFamily="34" charset="0"/>
              </a:rPr>
              <a:t>Khai báo sử dụng quyển chứng từ</a:t>
            </a:r>
            <a:endParaRPr lang="en-US" sz="2800" dirty="0">
              <a:solidFill>
                <a:srgbClr val="002060"/>
              </a:solidFill>
              <a:effectLst/>
              <a:latin typeface="Arial" pitchFamily="34" charset="0"/>
              <a:cs typeface="Arial" pitchFamily="34" charset="0"/>
            </a:endParaRPr>
          </a:p>
        </p:txBody>
      </p:sp>
      <p:pic>
        <p:nvPicPr>
          <p:cNvPr id="6" name="Picture 5"/>
          <p:cNvPicPr/>
          <p:nvPr/>
        </p:nvPicPr>
        <p:blipFill>
          <a:blip r:embed="rId3"/>
          <a:srcRect/>
          <a:stretch>
            <a:fillRect/>
          </a:stretch>
        </p:blipFill>
        <p:spPr bwMode="auto">
          <a:xfrm>
            <a:off x="1143000" y="2057400"/>
            <a:ext cx="6629400" cy="2362200"/>
          </a:xfrm>
          <a:prstGeom prst="rect">
            <a:avLst/>
          </a:prstGeom>
          <a:noFill/>
          <a:ln w="9525">
            <a:solidFill>
              <a:schemeClr val="accent1"/>
            </a:solidFill>
            <a:miter lim="800000"/>
            <a:headEnd/>
            <a:tailEnd/>
          </a:ln>
        </p:spPr>
      </p:pic>
    </p:spTree>
    <p:extLst>
      <p:ext uri="{BB962C8B-B14F-4D97-AF65-F5344CB8AC3E}">
        <p14:creationId xmlns="" xmlns:p14="http://schemas.microsoft.com/office/powerpoint/2010/main" val="3299336891"/>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915400" cy="757130"/>
          </a:xfrm>
        </p:spPr>
        <p:txBody>
          <a:bodyPr/>
          <a:lstStyle/>
          <a:p>
            <a:r>
              <a:rPr lang="en-US" sz="2400" kern="120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4</a:t>
            </a:r>
            <a:r>
              <a:rPr lang="en-US" sz="2400" kern="120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Quản trị số liệu kế toán và khai báo một số tuỳ chọn màn hình nhập chứng từ </a:t>
            </a:r>
            <a:endParaRPr lang="en-US" sz="2400" dirty="0"/>
          </a:p>
        </p:txBody>
      </p:sp>
      <p:sp>
        <p:nvSpPr>
          <p:cNvPr id="5" name="Title 1"/>
          <p:cNvSpPr txBox="1">
            <a:spLocks/>
          </p:cNvSpPr>
          <p:nvPr/>
        </p:nvSpPr>
        <p:spPr bwMode="auto">
          <a:xfrm>
            <a:off x="304800" y="1295400"/>
            <a:ext cx="8382000" cy="125572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17961" dir="2700000" algn="ctr" rotWithShape="0">
                    <a:schemeClr val="bg2">
                      <a:alpha val="74001"/>
                    </a:schemeClr>
                  </a:outerShdw>
                </a:effectLst>
              </a14:hiddenEffects>
            </a:ext>
          </a:extLst>
        </p:spPr>
        <p:txBody>
          <a:bodyPr vert="horz" wrap="square" lIns="91440" tIns="45720" rIns="91440" bIns="45720" numCol="1" anchor="t" anchorCtr="0" compatLnSpc="1">
            <a:prstTxWarp prst="textNoShape">
              <a:avLst/>
            </a:prstTxWarp>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lvl1pPr algn="l" rtl="0" fontAlgn="base">
              <a:lnSpc>
                <a:spcPct val="90000"/>
              </a:lnSpc>
              <a:spcBef>
                <a:spcPct val="0"/>
              </a:spcBef>
              <a:spcAft>
                <a:spcPct val="0"/>
              </a:spcAft>
              <a:defRPr sz="4000" b="1">
                <a:ln>
                  <a:prstDash val="solid"/>
                </a:ln>
                <a:solidFill>
                  <a:schemeClr val="tx1"/>
                </a:solidFill>
                <a:effectLst>
                  <a:outerShdw blurRad="88000" dist="50800" dir="5040000" algn="tl">
                    <a:schemeClr val="accent4">
                      <a:tint val="80000"/>
                      <a:satMod val="250000"/>
                      <a:alpha val="45000"/>
                    </a:schemeClr>
                  </a:outerShdw>
                </a:effectLst>
                <a:latin typeface="Cambria" pitchFamily="18" charset="0"/>
                <a:ea typeface="+mj-ea"/>
                <a:cs typeface="+mj-cs"/>
              </a:defRPr>
            </a:lvl1pPr>
            <a:lvl2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2pPr>
            <a:lvl3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3pPr>
            <a:lvl4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4pPr>
            <a:lvl5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5pPr>
            <a:lvl6pPr marL="4572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6pPr>
            <a:lvl7pPr marL="9144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7pPr>
            <a:lvl8pPr marL="13716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8pPr>
            <a:lvl9pPr marL="18288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9pPr>
          </a:lstStyle>
          <a:p>
            <a:pPr marL="514350" indent="-514350">
              <a:buAutoNum type="arabicPeriod"/>
              <a:defRPr/>
            </a:pPr>
            <a:r>
              <a:rPr lang="en-US" sz="2800" b="0" smtClean="0">
                <a:solidFill>
                  <a:srgbClr val="002060"/>
                </a:solidFill>
                <a:effectLst/>
                <a:latin typeface="Microsoft Sans Serif" pitchFamily="34" charset="0"/>
                <a:cs typeface="Microsoft Sans Serif" pitchFamily="34" charset="0"/>
              </a:rPr>
              <a:t>Khoá số liệu</a:t>
            </a:r>
          </a:p>
          <a:p>
            <a:pPr marL="514350" indent="-514350">
              <a:buAutoNum type="arabicPeriod"/>
              <a:defRPr/>
            </a:pPr>
            <a:r>
              <a:rPr lang="en-US" sz="2800" b="0" smtClean="0">
                <a:solidFill>
                  <a:srgbClr val="002060"/>
                </a:solidFill>
                <a:effectLst/>
                <a:latin typeface="Microsoft Sans Serif" pitchFamily="34" charset="0"/>
                <a:cs typeface="Microsoft Sans Serif" pitchFamily="34" charset="0"/>
              </a:rPr>
              <a:t>Khoá số liệu theo chứng từ</a:t>
            </a:r>
          </a:p>
          <a:p>
            <a:pPr marL="514350" indent="-514350">
              <a:buAutoNum type="arabicPeriod"/>
              <a:defRPr/>
            </a:pPr>
            <a:r>
              <a:rPr lang="en-US" sz="2800" b="0" smtClean="0">
                <a:solidFill>
                  <a:srgbClr val="002060"/>
                </a:solidFill>
                <a:effectLst/>
                <a:latin typeface="Microsoft Sans Serif" pitchFamily="34" charset="0"/>
                <a:cs typeface="Microsoft Sans Serif" pitchFamily="34" charset="0"/>
              </a:rPr>
              <a:t>Khai báo các màn hình nhập chứng từ</a:t>
            </a:r>
            <a:endParaRPr lang="en-US" sz="2800" b="0" dirty="0">
              <a:solidFill>
                <a:srgbClr val="002060"/>
              </a:solidFill>
              <a:effectLst/>
              <a:latin typeface="Microsoft Sans Serif" pitchFamily="34" charset="0"/>
              <a:cs typeface="Microsoft Sans Serif" pitchFamily="34" charset="0"/>
            </a:endParaRPr>
          </a:p>
        </p:txBody>
      </p:sp>
    </p:spTree>
    <p:extLst>
      <p:ext uri="{BB962C8B-B14F-4D97-AF65-F5344CB8AC3E}">
        <p14:creationId xmlns="" xmlns:p14="http://schemas.microsoft.com/office/powerpoint/2010/main" val="3299336891"/>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915400" cy="757130"/>
          </a:xfrm>
        </p:spPr>
        <p:txBody>
          <a:bodyPr/>
          <a:lstStyle/>
          <a:p>
            <a:r>
              <a:rPr lang="en-US" sz="2400" kern="120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4. Quản trị số liệu kế toán và khai báo một số tuỳ chọn màn hình nhập chứng từ </a:t>
            </a:r>
            <a:endParaRPr lang="en-US" sz="2400" dirty="0"/>
          </a:p>
        </p:txBody>
      </p:sp>
      <p:sp>
        <p:nvSpPr>
          <p:cNvPr id="3" name="TextBox 2"/>
          <p:cNvSpPr txBox="1"/>
          <p:nvPr/>
        </p:nvSpPr>
        <p:spPr>
          <a:xfrm>
            <a:off x="304800" y="1143000"/>
            <a:ext cx="7467600" cy="430887"/>
          </a:xfrm>
          <a:prstGeom prst="rect">
            <a:avLst/>
          </a:prstGeom>
          <a:noFill/>
        </p:spPr>
        <p:txBody>
          <a:bodyPr wrap="square" rtlCol="0">
            <a:spAutoFit/>
          </a:bodyPr>
          <a:lstStyle/>
          <a:p>
            <a:pPr marL="457200" indent="-457200">
              <a:spcBef>
                <a:spcPts val="1200"/>
              </a:spcBef>
            </a:pPr>
            <a:r>
              <a:rPr lang="en-US" sz="2200" b="0" smtClean="0">
                <a:solidFill>
                  <a:schemeClr val="bg1"/>
                </a:solidFill>
                <a:latin typeface="Microsoft Sans Serif" pitchFamily="34" charset="0"/>
                <a:cs typeface="Microsoft Sans Serif" pitchFamily="34" charset="0"/>
              </a:rPr>
              <a:t>4.1. Khoá số liệu</a:t>
            </a:r>
            <a:endParaRPr lang="en-US" sz="2200" b="0" dirty="0" smtClean="0">
              <a:solidFill>
                <a:schemeClr val="bg1"/>
              </a:solidFill>
              <a:latin typeface="Microsoft Sans Serif" pitchFamily="34" charset="0"/>
              <a:cs typeface="Microsoft Sans Serif" pitchFamily="34" charset="0"/>
            </a:endParaRPr>
          </a:p>
        </p:txBody>
      </p:sp>
      <p:pic>
        <p:nvPicPr>
          <p:cNvPr id="4" name="Picture 3"/>
          <p:cNvPicPr/>
          <p:nvPr/>
        </p:nvPicPr>
        <p:blipFill>
          <a:blip r:embed="rId3"/>
          <a:srcRect/>
          <a:stretch>
            <a:fillRect/>
          </a:stretch>
        </p:blipFill>
        <p:spPr bwMode="auto">
          <a:xfrm>
            <a:off x="990600" y="2133599"/>
            <a:ext cx="6326505" cy="1856791"/>
          </a:xfrm>
          <a:prstGeom prst="rect">
            <a:avLst/>
          </a:prstGeom>
          <a:noFill/>
          <a:ln w="9525">
            <a:solidFill>
              <a:schemeClr val="accent1"/>
            </a:solidFill>
            <a:miter lim="800000"/>
            <a:headEnd/>
            <a:tailEnd/>
          </a:ln>
        </p:spPr>
      </p:pic>
    </p:spTree>
    <p:extLst>
      <p:ext uri="{BB962C8B-B14F-4D97-AF65-F5344CB8AC3E}">
        <p14:creationId xmlns="" xmlns:p14="http://schemas.microsoft.com/office/powerpoint/2010/main" val="1501977342"/>
      </p:ext>
    </p:extLst>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915400" cy="757130"/>
          </a:xfrm>
        </p:spPr>
        <p:txBody>
          <a:bodyPr/>
          <a:lstStyle/>
          <a:p>
            <a:r>
              <a:rPr lang="en-US" sz="2400" kern="120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4. Quản trị số liệu kế toán và khai báo một số tuỳ chọn màn hình nhập chứng từ </a:t>
            </a:r>
            <a:endParaRPr lang="en-US" sz="2400" dirty="0"/>
          </a:p>
        </p:txBody>
      </p:sp>
      <p:sp>
        <p:nvSpPr>
          <p:cNvPr id="5" name="TextBox 4"/>
          <p:cNvSpPr txBox="1"/>
          <p:nvPr/>
        </p:nvSpPr>
        <p:spPr>
          <a:xfrm>
            <a:off x="457200" y="1066800"/>
            <a:ext cx="6400800" cy="430887"/>
          </a:xfrm>
          <a:prstGeom prst="rect">
            <a:avLst/>
          </a:prstGeom>
          <a:noFill/>
        </p:spPr>
        <p:txBody>
          <a:bodyPr wrap="square" rtlCol="0">
            <a:spAutoFit/>
          </a:bodyPr>
          <a:lstStyle/>
          <a:p>
            <a:pPr>
              <a:spcBef>
                <a:spcPts val="1200"/>
              </a:spcBef>
            </a:pPr>
            <a:r>
              <a:rPr lang="en-US" sz="2200" b="0" smtClean="0">
                <a:ln>
                  <a:prstDash val="solid"/>
                </a:ln>
                <a:solidFill>
                  <a:srgbClr val="002060"/>
                </a:solidFill>
                <a:latin typeface="Arial" pitchFamily="34" charset="0"/>
                <a:ea typeface="+mj-ea"/>
              </a:rPr>
              <a:t>4.2.</a:t>
            </a:r>
            <a:r>
              <a:rPr lang="en-US" sz="2200" b="0" smtClean="0">
                <a:ln>
                  <a:prstDash val="solid"/>
                </a:ln>
                <a:solidFill>
                  <a:srgbClr val="002060"/>
                </a:solidFill>
                <a:latin typeface="Arial" pitchFamily="34" charset="0"/>
                <a:ea typeface="+mj-ea"/>
              </a:rPr>
              <a:t>Khoá số liệu theo màn hình</a:t>
            </a:r>
            <a:endParaRPr lang="en-US" sz="2200" dirty="0" smtClean="0">
              <a:solidFill>
                <a:schemeClr val="bg1"/>
              </a:solidFill>
              <a:latin typeface="Microsoft Sans Serif" pitchFamily="34" charset="0"/>
              <a:cs typeface="Microsoft Sans Serif" pitchFamily="34" charset="0"/>
            </a:endParaRPr>
          </a:p>
        </p:txBody>
      </p:sp>
      <p:pic>
        <p:nvPicPr>
          <p:cNvPr id="6" name="Picture 5"/>
          <p:cNvPicPr/>
          <p:nvPr/>
        </p:nvPicPr>
        <p:blipFill>
          <a:blip r:embed="rId3"/>
          <a:srcRect/>
          <a:stretch>
            <a:fillRect/>
          </a:stretch>
        </p:blipFill>
        <p:spPr bwMode="auto">
          <a:xfrm>
            <a:off x="762000" y="2133600"/>
            <a:ext cx="6934200" cy="2590800"/>
          </a:xfrm>
          <a:prstGeom prst="rect">
            <a:avLst/>
          </a:prstGeom>
          <a:noFill/>
          <a:ln w="9525">
            <a:solidFill>
              <a:schemeClr val="accent1"/>
            </a:solidFill>
            <a:miter lim="800000"/>
            <a:headEnd/>
            <a:tailEnd/>
          </a:ln>
        </p:spPr>
      </p:pic>
    </p:spTree>
    <p:extLst>
      <p:ext uri="{BB962C8B-B14F-4D97-AF65-F5344CB8AC3E}">
        <p14:creationId xmlns="" xmlns:p14="http://schemas.microsoft.com/office/powerpoint/2010/main" val="1501977342"/>
      </p:ext>
    </p:extLst>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915400" cy="757130"/>
          </a:xfrm>
        </p:spPr>
        <p:txBody>
          <a:bodyPr/>
          <a:lstStyle/>
          <a:p>
            <a:r>
              <a:rPr lang="en-US" sz="2400" kern="120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4. Quản trị số liệu kế toán và khai báo một số tuỳ chọn màn hình nhập chứng từ </a:t>
            </a:r>
            <a:endParaRPr lang="en-US" sz="2400" dirty="0"/>
          </a:p>
        </p:txBody>
      </p:sp>
      <p:sp>
        <p:nvSpPr>
          <p:cNvPr id="5" name="TextBox 4"/>
          <p:cNvSpPr txBox="1"/>
          <p:nvPr/>
        </p:nvSpPr>
        <p:spPr>
          <a:xfrm>
            <a:off x="838200" y="1219200"/>
            <a:ext cx="6477000" cy="430887"/>
          </a:xfrm>
          <a:prstGeom prst="rect">
            <a:avLst/>
          </a:prstGeom>
          <a:noFill/>
        </p:spPr>
        <p:txBody>
          <a:bodyPr wrap="square" rtlCol="0">
            <a:spAutoFit/>
          </a:bodyPr>
          <a:lstStyle/>
          <a:p>
            <a:pPr>
              <a:spcBef>
                <a:spcPts val="1200"/>
              </a:spcBef>
            </a:pPr>
            <a:r>
              <a:rPr lang="en-US" sz="2200" b="0" smtClean="0">
                <a:solidFill>
                  <a:schemeClr val="bg1"/>
                </a:solidFill>
                <a:latin typeface="Arial" pitchFamily="34" charset="0"/>
              </a:rPr>
              <a:t>4</a:t>
            </a:r>
            <a:r>
              <a:rPr lang="en-US" sz="2200" b="0" smtClean="0">
                <a:solidFill>
                  <a:schemeClr val="bg1"/>
                </a:solidFill>
                <a:latin typeface="Arial" pitchFamily="34" charset="0"/>
              </a:rPr>
              <a:t>.3.Khai báo các màn hình nhập C.từ</a:t>
            </a:r>
            <a:endParaRPr lang="en-US" sz="2200" b="0" dirty="0" smtClean="0">
              <a:solidFill>
                <a:schemeClr val="bg1"/>
              </a:solidFill>
              <a:latin typeface="Arial" pitchFamily="34" charset="0"/>
            </a:endParaRPr>
          </a:p>
        </p:txBody>
      </p:sp>
      <p:pic>
        <p:nvPicPr>
          <p:cNvPr id="7" name="Picture 6"/>
          <p:cNvPicPr/>
          <p:nvPr/>
        </p:nvPicPr>
        <p:blipFill>
          <a:blip r:embed="rId3"/>
          <a:srcRect/>
          <a:stretch>
            <a:fillRect/>
          </a:stretch>
        </p:blipFill>
        <p:spPr bwMode="auto">
          <a:xfrm>
            <a:off x="1143000" y="1752600"/>
            <a:ext cx="6477000" cy="3876676"/>
          </a:xfrm>
          <a:prstGeom prst="rect">
            <a:avLst/>
          </a:prstGeom>
          <a:noFill/>
          <a:ln w="9525">
            <a:solidFill>
              <a:schemeClr val="accent1"/>
            </a:solidFill>
            <a:miter lim="800000"/>
            <a:headEnd/>
            <a:tailEnd/>
          </a:ln>
        </p:spPr>
      </p:pic>
    </p:spTree>
    <p:extLst>
      <p:ext uri="{BB962C8B-B14F-4D97-AF65-F5344CB8AC3E}">
        <p14:creationId xmlns="" xmlns:p14="http://schemas.microsoft.com/office/powerpoint/2010/main" val="1501977342"/>
      </p:ext>
    </p:extLst>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915400" cy="757130"/>
          </a:xfrm>
        </p:spPr>
        <p:txBody>
          <a:bodyPr/>
          <a:lstStyle/>
          <a:p>
            <a:r>
              <a:rPr lang="en-US" sz="2400" kern="120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4. Quản trị số liệu kế toán và khai báo một số tuỳ chọn màn hình nhập chứng từ </a:t>
            </a:r>
            <a:endParaRPr lang="en-US" sz="2400" dirty="0"/>
          </a:p>
        </p:txBody>
      </p:sp>
      <p:sp>
        <p:nvSpPr>
          <p:cNvPr id="5" name="TextBox 4"/>
          <p:cNvSpPr txBox="1"/>
          <p:nvPr/>
        </p:nvSpPr>
        <p:spPr>
          <a:xfrm>
            <a:off x="838200" y="1219200"/>
            <a:ext cx="6477000" cy="523220"/>
          </a:xfrm>
          <a:prstGeom prst="rect">
            <a:avLst/>
          </a:prstGeom>
          <a:noFill/>
        </p:spPr>
        <p:txBody>
          <a:bodyPr wrap="square" rtlCol="0">
            <a:spAutoFit/>
          </a:bodyPr>
          <a:lstStyle/>
          <a:p>
            <a:pPr>
              <a:spcBef>
                <a:spcPts val="1200"/>
              </a:spcBef>
            </a:pPr>
            <a:r>
              <a:rPr lang="en-US" sz="2200" b="0" smtClean="0">
                <a:solidFill>
                  <a:schemeClr val="bg1"/>
                </a:solidFill>
                <a:latin typeface="Arial" pitchFamily="34" charset="0"/>
              </a:rPr>
              <a:t>4</a:t>
            </a:r>
            <a:r>
              <a:rPr lang="en-US" sz="2200" b="0" smtClean="0">
                <a:solidFill>
                  <a:schemeClr val="bg1"/>
                </a:solidFill>
                <a:latin typeface="Arial" pitchFamily="34" charset="0"/>
              </a:rPr>
              <a:t>.3.Khai báo các màn hình nhập C.từ (tab khác</a:t>
            </a:r>
            <a:r>
              <a:rPr lang="en-US" sz="2800" b="0" smtClean="0">
                <a:solidFill>
                  <a:schemeClr val="bg1"/>
                </a:solidFill>
                <a:latin typeface="Arial" pitchFamily="34" charset="0"/>
              </a:rPr>
              <a:t>)</a:t>
            </a:r>
            <a:endParaRPr lang="en-US" sz="2800" b="0" dirty="0" smtClean="0">
              <a:solidFill>
                <a:schemeClr val="bg1"/>
              </a:solidFill>
              <a:latin typeface="Arial" pitchFamily="34" charset="0"/>
            </a:endParaRPr>
          </a:p>
        </p:txBody>
      </p:sp>
      <p:pic>
        <p:nvPicPr>
          <p:cNvPr id="6" name="Picture 5"/>
          <p:cNvPicPr/>
          <p:nvPr/>
        </p:nvPicPr>
        <p:blipFill>
          <a:blip r:embed="rId3"/>
          <a:srcRect/>
          <a:stretch>
            <a:fillRect/>
          </a:stretch>
        </p:blipFill>
        <p:spPr bwMode="auto">
          <a:xfrm>
            <a:off x="990600" y="1828800"/>
            <a:ext cx="6781800" cy="3810000"/>
          </a:xfrm>
          <a:prstGeom prst="rect">
            <a:avLst/>
          </a:prstGeom>
          <a:noFill/>
          <a:ln w="9525">
            <a:solidFill>
              <a:schemeClr val="accent1"/>
            </a:solidFill>
            <a:miter lim="800000"/>
            <a:headEnd/>
            <a:tailEnd/>
          </a:ln>
        </p:spPr>
      </p:pic>
    </p:spTree>
    <p:extLst>
      <p:ext uri="{BB962C8B-B14F-4D97-AF65-F5344CB8AC3E}">
        <p14:creationId xmlns="" xmlns:p14="http://schemas.microsoft.com/office/powerpoint/2010/main" val="1501977342"/>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52400" y="152400"/>
            <a:ext cx="8915400" cy="590931"/>
          </a:xfr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17961" dir="2700000" algn="ctr" rotWithShape="0">
                    <a:schemeClr val="bg2">
                      <a:alpha val="74001"/>
                    </a:schemeClr>
                  </a:outerShdw>
                </a:effectLst>
              </a14:hiddenEffects>
            </a:ext>
          </a:extLst>
        </p:spPr>
        <p:style>
          <a:lnRef idx="1">
            <a:schemeClr val="accent1"/>
          </a:lnRef>
          <a:fillRef idx="3">
            <a:schemeClr val="accent1"/>
          </a:fillRef>
          <a:effectRef idx="2">
            <a:schemeClr val="accent1"/>
          </a:effectRef>
          <a:fontRef idx="minor">
            <a:schemeClr val="lt1"/>
          </a:fontRef>
        </p:style>
        <p:txBody>
          <a:bodyPr/>
          <a:lstStyle/>
          <a:p>
            <a:pPr>
              <a:defRPr/>
            </a:pPr>
            <a:r>
              <a:rPr lang="en-US" sz="3600" kern="1200"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Nội</a:t>
            </a:r>
            <a:r>
              <a:rPr lang="en-US" sz="3600" kern="12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dung</a:t>
            </a:r>
          </a:p>
        </p:txBody>
      </p:sp>
      <p:sp>
        <p:nvSpPr>
          <p:cNvPr id="2" name="Rectangle 1"/>
          <p:cNvSpPr/>
          <p:nvPr/>
        </p:nvSpPr>
        <p:spPr>
          <a:xfrm>
            <a:off x="533400" y="1143000"/>
            <a:ext cx="8001000" cy="3016210"/>
          </a:xfrm>
          <a:prstGeom prst="rect">
            <a:avLst/>
          </a:prstGeom>
        </p:spPr>
        <p:txBody>
          <a:bodyPr wrap="square">
            <a:spAutoFit/>
          </a:bodyPr>
          <a:lstStyle/>
          <a:p>
            <a:pPr marL="342900" lvl="0" indent="-548640">
              <a:spcBef>
                <a:spcPts val="1200"/>
              </a:spcBef>
              <a:buFont typeface="+mj-lt"/>
              <a:buAutoNum type="arabicPeriod"/>
            </a:pPr>
            <a:r>
              <a:rPr lang="en-US" sz="3200" smtClean="0">
                <a:solidFill>
                  <a:srgbClr val="002060"/>
                </a:solidFill>
                <a:latin typeface="Microsoft Sans Serif" pitchFamily="34" charset="0"/>
                <a:cs typeface="Microsoft Sans Serif" pitchFamily="34" charset="0"/>
              </a:rPr>
              <a:t>Quản lý người sử dụng</a:t>
            </a:r>
            <a:endParaRPr lang="en-US" sz="3200" dirty="0" smtClean="0">
              <a:solidFill>
                <a:srgbClr val="002060"/>
              </a:solidFill>
              <a:latin typeface="Microsoft Sans Serif" pitchFamily="34" charset="0"/>
              <a:cs typeface="Microsoft Sans Serif" pitchFamily="34" charset="0"/>
            </a:endParaRPr>
          </a:p>
          <a:p>
            <a:pPr marL="342900" lvl="0" indent="-548640">
              <a:spcBef>
                <a:spcPts val="1200"/>
              </a:spcBef>
              <a:buFont typeface="+mj-lt"/>
              <a:buAutoNum type="arabicPeriod"/>
            </a:pPr>
            <a:r>
              <a:rPr lang="en-US" sz="3200" smtClean="0">
                <a:solidFill>
                  <a:srgbClr val="002060"/>
                </a:solidFill>
                <a:latin typeface="Microsoft Sans Serif" pitchFamily="34" charset="0"/>
                <a:cs typeface="Microsoft Sans Serif" pitchFamily="34" charset="0"/>
              </a:rPr>
              <a:t>Các khai báo ban đầu</a:t>
            </a:r>
            <a:endParaRPr lang="en-US" sz="3200" dirty="0" smtClean="0">
              <a:solidFill>
                <a:srgbClr val="002060"/>
              </a:solidFill>
              <a:latin typeface="Microsoft Sans Serif" pitchFamily="34" charset="0"/>
              <a:cs typeface="Microsoft Sans Serif" pitchFamily="34" charset="0"/>
            </a:endParaRPr>
          </a:p>
          <a:p>
            <a:pPr marL="342900" lvl="0" indent="-548640">
              <a:spcBef>
                <a:spcPts val="1200"/>
              </a:spcBef>
              <a:buFont typeface="+mj-lt"/>
              <a:buAutoNum type="arabicPeriod"/>
            </a:pPr>
            <a:r>
              <a:rPr lang="en-US" sz="3200" smtClean="0">
                <a:solidFill>
                  <a:srgbClr val="002060"/>
                </a:solidFill>
                <a:latin typeface="Microsoft Sans Serif" pitchFamily="34" charset="0"/>
                <a:cs typeface="Microsoft Sans Serif" pitchFamily="34" charset="0"/>
              </a:rPr>
              <a:t>Khai báo các danh mục dùng chung</a:t>
            </a:r>
            <a:endParaRPr lang="en-US" sz="3200" dirty="0" smtClean="0">
              <a:solidFill>
                <a:srgbClr val="002060"/>
              </a:solidFill>
              <a:latin typeface="Microsoft Sans Serif" pitchFamily="34" charset="0"/>
              <a:cs typeface="Microsoft Sans Serif" pitchFamily="34" charset="0"/>
            </a:endParaRPr>
          </a:p>
          <a:p>
            <a:pPr marL="342900" lvl="0" indent="-548640">
              <a:spcBef>
                <a:spcPts val="1200"/>
              </a:spcBef>
              <a:buFont typeface="+mj-lt"/>
              <a:buAutoNum type="arabicPeriod"/>
            </a:pPr>
            <a:r>
              <a:rPr lang="en-US" sz="3200" smtClean="0">
                <a:solidFill>
                  <a:srgbClr val="002060"/>
                </a:solidFill>
                <a:latin typeface="Microsoft Sans Serif" pitchFamily="34" charset="0"/>
                <a:cs typeface="Microsoft Sans Serif" pitchFamily="34" charset="0"/>
              </a:rPr>
              <a:t>Quản trị số liệu kế toán và khai báo một số tuỳ chọn màn hình nhập chứng từ.</a:t>
            </a:r>
            <a:endParaRPr lang="en-US" sz="3200" dirty="0">
              <a:solidFill>
                <a:srgbClr val="002060"/>
              </a:solidFill>
              <a:latin typeface="Microsoft Sans Serif" pitchFamily="34" charset="0"/>
              <a:cs typeface="Microsoft Sans Serif" pitchFamily="34" charset="0"/>
            </a:endParaRPr>
          </a:p>
        </p:txBody>
      </p:sp>
    </p:spTree>
  </p:cSld>
  <p:clrMapOvr>
    <a:masterClrMapping/>
  </p:clrMapOvr>
  <p:transition spd="slow">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533400" y="2316163"/>
            <a:ext cx="8077200" cy="585787"/>
          </a:xfrm>
        </p:spPr>
        <p:txBody>
          <a:bodyPr/>
          <a:lstStyle/>
          <a:p>
            <a:pPr algn="ctr"/>
            <a:r>
              <a:rPr lang="en-US" kern="1200"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Xin</a:t>
            </a:r>
            <a:r>
              <a:rPr lang="en-US" kern="12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a:t>
            </a:r>
            <a:r>
              <a:rPr lang="en-US" kern="120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cám</a:t>
            </a:r>
            <a:r>
              <a:rPr lang="en-US" kern="120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a:t>
            </a:r>
            <a:r>
              <a:rPr lang="en-US" kern="120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ơn đã lắng nghe bài giảng!</a:t>
            </a:r>
            <a:endParaRPr lang="en-US" kern="12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endParaRPr>
          </a:p>
        </p:txBody>
      </p:sp>
    </p:spTree>
    <p:extLst>
      <p:ext uri="{BB962C8B-B14F-4D97-AF65-F5344CB8AC3E}">
        <p14:creationId xmlns="" xmlns:p14="http://schemas.microsoft.com/office/powerpoint/2010/main" val="2245064468"/>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915400" cy="590931"/>
          </a:xfrm>
        </p:spPr>
        <p:txBody>
          <a:bodyPr/>
          <a:lstStyle/>
          <a:p>
            <a:r>
              <a:rPr lang="en-US" kern="12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1</a:t>
            </a:r>
            <a:r>
              <a:rPr lang="en-US" kern="120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a:t>
            </a:r>
            <a:r>
              <a:rPr lang="en-US" kern="120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Quản lý người sử dung</a:t>
            </a:r>
            <a:endParaRPr lang="en-US" dirty="0"/>
          </a:p>
        </p:txBody>
      </p:sp>
      <p:sp>
        <p:nvSpPr>
          <p:cNvPr id="6" name="Title 1"/>
          <p:cNvSpPr txBox="1">
            <a:spLocks/>
          </p:cNvSpPr>
          <p:nvPr/>
        </p:nvSpPr>
        <p:spPr bwMode="auto">
          <a:xfrm>
            <a:off x="152400" y="990600"/>
            <a:ext cx="8382000" cy="4801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17961" dir="2700000" algn="ctr" rotWithShape="0">
                    <a:schemeClr val="bg2">
                      <a:alpha val="74001"/>
                    </a:schemeClr>
                  </a:outerShdw>
                </a:effectLst>
              </a14:hiddenEffects>
            </a:ext>
          </a:extLst>
        </p:spPr>
        <p:txBody>
          <a:bodyPr vert="horz" wrap="square" lIns="91440" tIns="45720" rIns="91440" bIns="45720" numCol="1" anchor="t" anchorCtr="0" compatLnSpc="1">
            <a:prstTxWarp prst="textNoShape">
              <a:avLst/>
            </a:prstTxWarp>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lvl1pPr algn="l" rtl="0" fontAlgn="base">
              <a:lnSpc>
                <a:spcPct val="90000"/>
              </a:lnSpc>
              <a:spcBef>
                <a:spcPct val="0"/>
              </a:spcBef>
              <a:spcAft>
                <a:spcPct val="0"/>
              </a:spcAft>
              <a:defRPr sz="4000" b="1">
                <a:ln>
                  <a:prstDash val="solid"/>
                </a:ln>
                <a:solidFill>
                  <a:schemeClr val="tx1"/>
                </a:solidFill>
                <a:effectLst>
                  <a:outerShdw blurRad="88000" dist="50800" dir="5040000" algn="tl">
                    <a:schemeClr val="accent4">
                      <a:tint val="80000"/>
                      <a:satMod val="250000"/>
                      <a:alpha val="45000"/>
                    </a:schemeClr>
                  </a:outerShdw>
                </a:effectLst>
                <a:latin typeface="Cambria" pitchFamily="18" charset="0"/>
                <a:ea typeface="+mj-ea"/>
                <a:cs typeface="+mj-cs"/>
              </a:defRPr>
            </a:lvl1pPr>
            <a:lvl2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2pPr>
            <a:lvl3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3pPr>
            <a:lvl4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4pPr>
            <a:lvl5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5pPr>
            <a:lvl6pPr marL="4572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6pPr>
            <a:lvl7pPr marL="9144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7pPr>
            <a:lvl8pPr marL="13716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8pPr>
            <a:lvl9pPr marL="18288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9pPr>
          </a:lstStyle>
          <a:p>
            <a:pPr>
              <a:defRPr/>
            </a:pPr>
            <a:r>
              <a:rPr lang="en-US" sz="2800" dirty="0" smtClean="0">
                <a:solidFill>
                  <a:srgbClr val="002060"/>
                </a:solidFill>
                <a:effectLst/>
                <a:latin typeface="Arial" pitchFamily="34" charset="0"/>
                <a:cs typeface="Arial" pitchFamily="34" charset="0"/>
              </a:rPr>
              <a:t>1.1</a:t>
            </a:r>
            <a:r>
              <a:rPr lang="en-US" sz="2800" smtClean="0">
                <a:solidFill>
                  <a:srgbClr val="002060"/>
                </a:solidFill>
                <a:effectLst/>
                <a:latin typeface="Arial" pitchFamily="34" charset="0"/>
                <a:cs typeface="Arial" pitchFamily="34" charset="0"/>
              </a:rPr>
              <a:t>. </a:t>
            </a:r>
            <a:r>
              <a:rPr lang="en-US" sz="2800" smtClean="0">
                <a:solidFill>
                  <a:srgbClr val="002060"/>
                </a:solidFill>
                <a:effectLst/>
                <a:latin typeface="Arial" pitchFamily="34" charset="0"/>
                <a:cs typeface="Arial" pitchFamily="34" charset="0"/>
              </a:rPr>
              <a:t>Khai báo người sử dụng</a:t>
            </a:r>
            <a:endParaRPr lang="en-US" sz="2800" dirty="0">
              <a:solidFill>
                <a:srgbClr val="002060"/>
              </a:solidFill>
              <a:effectLst/>
              <a:latin typeface="Arial" pitchFamily="34" charset="0"/>
              <a:cs typeface="Arial" pitchFamily="34" charset="0"/>
            </a:endParaRPr>
          </a:p>
        </p:txBody>
      </p:sp>
      <p:pic>
        <p:nvPicPr>
          <p:cNvPr id="5" name="Picture 4"/>
          <p:cNvPicPr/>
          <p:nvPr/>
        </p:nvPicPr>
        <p:blipFill>
          <a:blip r:embed="rId3"/>
          <a:srcRect/>
          <a:stretch>
            <a:fillRect/>
          </a:stretch>
        </p:blipFill>
        <p:spPr bwMode="auto">
          <a:xfrm>
            <a:off x="1828800" y="1714500"/>
            <a:ext cx="5486400" cy="3429000"/>
          </a:xfrm>
          <a:prstGeom prst="rect">
            <a:avLst/>
          </a:prstGeom>
          <a:noFill/>
          <a:ln w="9525">
            <a:solidFill>
              <a:schemeClr val="accent1"/>
            </a:solidFill>
            <a:miter lim="800000"/>
            <a:headEnd/>
            <a:tailEnd/>
          </a:ln>
        </p:spPr>
      </p:pic>
    </p:spTree>
    <p:extLst>
      <p:ext uri="{BB962C8B-B14F-4D97-AF65-F5344CB8AC3E}">
        <p14:creationId xmlns="" xmlns:p14="http://schemas.microsoft.com/office/powerpoint/2010/main" val="1299104846"/>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915400" cy="590931"/>
          </a:xfrm>
        </p:spPr>
        <p:txBody>
          <a:bodyPr/>
          <a:lstStyle/>
          <a:p>
            <a:r>
              <a:rPr lang="en-US" kern="12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1</a:t>
            </a:r>
            <a:r>
              <a:rPr lang="en-US" kern="120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a:t>
            </a:r>
            <a:r>
              <a:rPr lang="en-US" kern="120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Quản lý người sử dụng</a:t>
            </a:r>
            <a:endParaRPr lang="en-US" dirty="0"/>
          </a:p>
        </p:txBody>
      </p:sp>
      <p:sp>
        <p:nvSpPr>
          <p:cNvPr id="5" name="Title 1"/>
          <p:cNvSpPr txBox="1">
            <a:spLocks/>
          </p:cNvSpPr>
          <p:nvPr/>
        </p:nvSpPr>
        <p:spPr bwMode="auto">
          <a:xfrm>
            <a:off x="152400" y="990600"/>
            <a:ext cx="8382000" cy="4801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17961" dir="2700000" algn="ctr" rotWithShape="0">
                    <a:schemeClr val="bg2">
                      <a:alpha val="74001"/>
                    </a:schemeClr>
                  </a:outerShdw>
                </a:effectLst>
              </a14:hiddenEffects>
            </a:ext>
          </a:extLst>
        </p:spPr>
        <p:txBody>
          <a:bodyPr vert="horz" wrap="square" lIns="91440" tIns="45720" rIns="91440" bIns="45720" numCol="1" anchor="t" anchorCtr="0" compatLnSpc="1">
            <a:prstTxWarp prst="textNoShape">
              <a:avLst/>
            </a:prstTxWarp>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lvl1pPr algn="l" rtl="0" fontAlgn="base">
              <a:lnSpc>
                <a:spcPct val="90000"/>
              </a:lnSpc>
              <a:spcBef>
                <a:spcPct val="0"/>
              </a:spcBef>
              <a:spcAft>
                <a:spcPct val="0"/>
              </a:spcAft>
              <a:defRPr sz="4000" b="1">
                <a:ln>
                  <a:prstDash val="solid"/>
                </a:ln>
                <a:solidFill>
                  <a:schemeClr val="tx1"/>
                </a:solidFill>
                <a:effectLst>
                  <a:outerShdw blurRad="88000" dist="50800" dir="5040000" algn="tl">
                    <a:schemeClr val="accent4">
                      <a:tint val="80000"/>
                      <a:satMod val="250000"/>
                      <a:alpha val="45000"/>
                    </a:schemeClr>
                  </a:outerShdw>
                </a:effectLst>
                <a:latin typeface="Cambria" pitchFamily="18" charset="0"/>
                <a:ea typeface="+mj-ea"/>
                <a:cs typeface="+mj-cs"/>
              </a:defRPr>
            </a:lvl1pPr>
            <a:lvl2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2pPr>
            <a:lvl3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3pPr>
            <a:lvl4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4pPr>
            <a:lvl5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5pPr>
            <a:lvl6pPr marL="4572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6pPr>
            <a:lvl7pPr marL="9144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7pPr>
            <a:lvl8pPr marL="13716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8pPr>
            <a:lvl9pPr marL="18288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9pPr>
          </a:lstStyle>
          <a:p>
            <a:pPr>
              <a:defRPr/>
            </a:pPr>
            <a:r>
              <a:rPr lang="en-US" sz="2800" dirty="0" smtClean="0">
                <a:solidFill>
                  <a:srgbClr val="002060"/>
                </a:solidFill>
                <a:effectLst/>
                <a:latin typeface="Arial" pitchFamily="34" charset="0"/>
                <a:cs typeface="Arial" pitchFamily="34" charset="0"/>
              </a:rPr>
              <a:t>1.2</a:t>
            </a:r>
            <a:r>
              <a:rPr lang="en-US" sz="2800" smtClean="0">
                <a:solidFill>
                  <a:srgbClr val="002060"/>
                </a:solidFill>
                <a:effectLst/>
                <a:latin typeface="Arial" pitchFamily="34" charset="0"/>
                <a:cs typeface="Arial" pitchFamily="34" charset="0"/>
              </a:rPr>
              <a:t>. </a:t>
            </a:r>
            <a:r>
              <a:rPr lang="en-US" sz="2800" smtClean="0">
                <a:solidFill>
                  <a:srgbClr val="002060"/>
                </a:solidFill>
                <a:effectLst/>
                <a:latin typeface="Arial" pitchFamily="34" charset="0"/>
                <a:cs typeface="Arial" pitchFamily="34" charset="0"/>
              </a:rPr>
              <a:t>Phân quyền truy cập</a:t>
            </a:r>
            <a:endParaRPr lang="en-US" sz="2800" dirty="0">
              <a:solidFill>
                <a:srgbClr val="002060"/>
              </a:solidFill>
              <a:effectLst/>
              <a:latin typeface="Arial" pitchFamily="34" charset="0"/>
              <a:cs typeface="Arial" pitchFamily="34" charset="0"/>
            </a:endParaRPr>
          </a:p>
        </p:txBody>
      </p:sp>
      <p:pic>
        <p:nvPicPr>
          <p:cNvPr id="6" name="Picture 5"/>
          <p:cNvPicPr/>
          <p:nvPr/>
        </p:nvPicPr>
        <p:blipFill>
          <a:blip r:embed="rId3"/>
          <a:srcRect/>
          <a:stretch>
            <a:fillRect/>
          </a:stretch>
        </p:blipFill>
        <p:spPr bwMode="auto">
          <a:xfrm>
            <a:off x="1905000" y="1524000"/>
            <a:ext cx="5490210" cy="4533900"/>
          </a:xfrm>
          <a:prstGeom prst="rect">
            <a:avLst/>
          </a:prstGeom>
          <a:noFill/>
          <a:ln w="9525">
            <a:solidFill>
              <a:schemeClr val="accent1"/>
            </a:solidFill>
            <a:miter lim="800000"/>
            <a:headEnd/>
            <a:tailEnd/>
          </a:ln>
        </p:spPr>
      </p:pic>
    </p:spTree>
    <p:extLst>
      <p:ext uri="{BB962C8B-B14F-4D97-AF65-F5344CB8AC3E}">
        <p14:creationId xmlns="" xmlns:p14="http://schemas.microsoft.com/office/powerpoint/2010/main" val="2828618352"/>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915400" cy="590931"/>
          </a:xfrm>
        </p:spPr>
        <p:txBody>
          <a:bodyPr/>
          <a:lstStyle/>
          <a:p>
            <a:r>
              <a:rPr lang="en-US" kern="12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1</a:t>
            </a:r>
            <a:r>
              <a:rPr lang="en-US" kern="120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a:t>
            </a:r>
            <a:r>
              <a:rPr lang="en-US" kern="120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Quản lý người sử dụng</a:t>
            </a:r>
            <a:endParaRPr lang="en-US" dirty="0"/>
          </a:p>
        </p:txBody>
      </p:sp>
      <p:sp>
        <p:nvSpPr>
          <p:cNvPr id="5" name="Title 1"/>
          <p:cNvSpPr txBox="1">
            <a:spLocks/>
          </p:cNvSpPr>
          <p:nvPr/>
        </p:nvSpPr>
        <p:spPr bwMode="auto">
          <a:xfrm>
            <a:off x="152400" y="990600"/>
            <a:ext cx="8382000" cy="4801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17961" dir="2700000" algn="ctr" rotWithShape="0">
                    <a:schemeClr val="bg2">
                      <a:alpha val="74001"/>
                    </a:schemeClr>
                  </a:outerShdw>
                </a:effectLst>
              </a14:hiddenEffects>
            </a:ext>
          </a:extLst>
        </p:spPr>
        <p:txBody>
          <a:bodyPr vert="horz" wrap="square" lIns="91440" tIns="45720" rIns="91440" bIns="45720" numCol="1" anchor="t" anchorCtr="0" compatLnSpc="1">
            <a:prstTxWarp prst="textNoShape">
              <a:avLst/>
            </a:prstTxWarp>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lvl1pPr algn="l" rtl="0" fontAlgn="base">
              <a:lnSpc>
                <a:spcPct val="90000"/>
              </a:lnSpc>
              <a:spcBef>
                <a:spcPct val="0"/>
              </a:spcBef>
              <a:spcAft>
                <a:spcPct val="0"/>
              </a:spcAft>
              <a:defRPr sz="4000" b="1">
                <a:ln>
                  <a:prstDash val="solid"/>
                </a:ln>
                <a:solidFill>
                  <a:schemeClr val="tx1"/>
                </a:solidFill>
                <a:effectLst>
                  <a:outerShdw blurRad="88000" dist="50800" dir="5040000" algn="tl">
                    <a:schemeClr val="accent4">
                      <a:tint val="80000"/>
                      <a:satMod val="250000"/>
                      <a:alpha val="45000"/>
                    </a:schemeClr>
                  </a:outerShdw>
                </a:effectLst>
                <a:latin typeface="Cambria" pitchFamily="18" charset="0"/>
                <a:ea typeface="+mj-ea"/>
                <a:cs typeface="+mj-cs"/>
              </a:defRPr>
            </a:lvl1pPr>
            <a:lvl2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2pPr>
            <a:lvl3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3pPr>
            <a:lvl4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4pPr>
            <a:lvl5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5pPr>
            <a:lvl6pPr marL="4572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6pPr>
            <a:lvl7pPr marL="9144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7pPr>
            <a:lvl8pPr marL="13716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8pPr>
            <a:lvl9pPr marL="18288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9pPr>
          </a:lstStyle>
          <a:p>
            <a:pPr>
              <a:defRPr/>
            </a:pPr>
            <a:r>
              <a:rPr lang="en-US" sz="2800" smtClean="0">
                <a:solidFill>
                  <a:srgbClr val="002060"/>
                </a:solidFill>
                <a:effectLst/>
                <a:latin typeface="Arial" pitchFamily="34" charset="0"/>
                <a:cs typeface="Arial" pitchFamily="34" charset="0"/>
              </a:rPr>
              <a:t>1.3. Phân quyền theo đơn vị cơ sở</a:t>
            </a:r>
            <a:endParaRPr lang="en-US" sz="2800" dirty="0">
              <a:solidFill>
                <a:srgbClr val="002060"/>
              </a:solidFill>
              <a:effectLst/>
              <a:latin typeface="Arial" pitchFamily="34" charset="0"/>
              <a:cs typeface="Arial" pitchFamily="34" charset="0"/>
            </a:endParaRPr>
          </a:p>
        </p:txBody>
      </p:sp>
      <p:pic>
        <p:nvPicPr>
          <p:cNvPr id="7" name="Picture 6"/>
          <p:cNvPicPr/>
          <p:nvPr/>
        </p:nvPicPr>
        <p:blipFill>
          <a:blip r:embed="rId3"/>
          <a:srcRect/>
          <a:stretch>
            <a:fillRect/>
          </a:stretch>
        </p:blipFill>
        <p:spPr bwMode="auto">
          <a:xfrm>
            <a:off x="1371600" y="1828800"/>
            <a:ext cx="6248400" cy="3428999"/>
          </a:xfrm>
          <a:prstGeom prst="rect">
            <a:avLst/>
          </a:prstGeom>
          <a:noFill/>
          <a:ln w="9525">
            <a:solidFill>
              <a:schemeClr val="accent1"/>
            </a:solidFill>
            <a:miter lim="800000"/>
            <a:headEnd/>
            <a:tailEnd/>
          </a:ln>
        </p:spPr>
      </p:pic>
    </p:spTree>
    <p:extLst>
      <p:ext uri="{BB962C8B-B14F-4D97-AF65-F5344CB8AC3E}">
        <p14:creationId xmlns="" xmlns:p14="http://schemas.microsoft.com/office/powerpoint/2010/main" val="2828618352"/>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915400" cy="590931"/>
          </a:xfrm>
        </p:spPr>
        <p:txBody>
          <a:bodyPr/>
          <a:lstStyle/>
          <a:p>
            <a:r>
              <a:rPr lang="en-US" kern="12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2</a:t>
            </a:r>
            <a:r>
              <a:rPr lang="en-US" kern="120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Các khai báo ban đầu</a:t>
            </a:r>
            <a:endParaRPr lang="en-US" dirty="0"/>
          </a:p>
        </p:txBody>
      </p:sp>
      <p:sp>
        <p:nvSpPr>
          <p:cNvPr id="5" name="Title 1"/>
          <p:cNvSpPr txBox="1">
            <a:spLocks/>
          </p:cNvSpPr>
          <p:nvPr/>
        </p:nvSpPr>
        <p:spPr bwMode="auto">
          <a:xfrm>
            <a:off x="152400" y="990600"/>
            <a:ext cx="8382000" cy="166199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17961" dir="2700000" algn="ctr" rotWithShape="0">
                    <a:schemeClr val="bg2">
                      <a:alpha val="74001"/>
                    </a:schemeClr>
                  </a:outerShdw>
                </a:effectLst>
              </a14:hiddenEffects>
            </a:ext>
          </a:extLst>
        </p:spPr>
        <p:txBody>
          <a:bodyPr vert="horz" wrap="square" lIns="91440" tIns="45720" rIns="91440" bIns="45720" numCol="1" anchor="t" anchorCtr="0" compatLnSpc="1">
            <a:prstTxWarp prst="textNoShape">
              <a:avLst/>
            </a:prstTxWarp>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lvl1pPr algn="l" rtl="0" fontAlgn="base">
              <a:lnSpc>
                <a:spcPct val="90000"/>
              </a:lnSpc>
              <a:spcBef>
                <a:spcPct val="0"/>
              </a:spcBef>
              <a:spcAft>
                <a:spcPct val="0"/>
              </a:spcAft>
              <a:defRPr sz="4000" b="1">
                <a:ln>
                  <a:prstDash val="solid"/>
                </a:ln>
                <a:solidFill>
                  <a:schemeClr val="tx1"/>
                </a:solidFill>
                <a:effectLst>
                  <a:outerShdw blurRad="88000" dist="50800" dir="5040000" algn="tl">
                    <a:schemeClr val="accent4">
                      <a:tint val="80000"/>
                      <a:satMod val="250000"/>
                      <a:alpha val="45000"/>
                    </a:schemeClr>
                  </a:outerShdw>
                </a:effectLst>
                <a:latin typeface="Cambria" pitchFamily="18" charset="0"/>
                <a:ea typeface="+mj-ea"/>
                <a:cs typeface="+mj-cs"/>
              </a:defRPr>
            </a:lvl1pPr>
            <a:lvl2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2pPr>
            <a:lvl3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3pPr>
            <a:lvl4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4pPr>
            <a:lvl5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5pPr>
            <a:lvl6pPr marL="4572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6pPr>
            <a:lvl7pPr marL="9144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7pPr>
            <a:lvl8pPr marL="13716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8pPr>
            <a:lvl9pPr marL="18288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9pPr>
          </a:lstStyle>
          <a:p>
            <a:pPr marL="971550" lvl="1" indent="-514350">
              <a:spcBef>
                <a:spcPts val="1200"/>
              </a:spcBef>
              <a:buAutoNum type="arabicPeriod"/>
              <a:defRPr/>
            </a:pPr>
            <a:r>
              <a:rPr lang="en-US" sz="2000" smtClean="0">
                <a:solidFill>
                  <a:srgbClr val="002060"/>
                </a:solidFill>
                <a:effectLst/>
                <a:latin typeface="Arial" pitchFamily="34" charset="0"/>
              </a:rPr>
              <a:t>Khai báo ngày bắt đầu năm tài chính</a:t>
            </a:r>
            <a:endParaRPr lang="en-US" sz="2000" dirty="0" smtClean="0">
              <a:solidFill>
                <a:srgbClr val="002060"/>
              </a:solidFill>
              <a:effectLst/>
              <a:latin typeface="Arial" pitchFamily="34" charset="0"/>
            </a:endParaRPr>
          </a:p>
          <a:p>
            <a:pPr marL="971550" lvl="1" indent="-514350">
              <a:spcBef>
                <a:spcPts val="1200"/>
              </a:spcBef>
              <a:buAutoNum type="arabicPeriod"/>
              <a:defRPr/>
            </a:pPr>
            <a:r>
              <a:rPr lang="en-US" sz="2000" smtClean="0">
                <a:solidFill>
                  <a:srgbClr val="002060"/>
                </a:solidFill>
                <a:effectLst/>
                <a:latin typeface="Arial" pitchFamily="34" charset="0"/>
              </a:rPr>
              <a:t>Khai báo ngày bắt đầu nhập liệu (kỳ nhập liệu)</a:t>
            </a:r>
          </a:p>
          <a:p>
            <a:pPr marL="971550" lvl="1" indent="-514350">
              <a:spcBef>
                <a:spcPts val="1200"/>
              </a:spcBef>
              <a:buAutoNum type="arabicPeriod"/>
              <a:defRPr/>
            </a:pPr>
            <a:r>
              <a:rPr lang="en-US" sz="2000" smtClean="0">
                <a:solidFill>
                  <a:srgbClr val="002060"/>
                </a:solidFill>
                <a:effectLst/>
                <a:latin typeface="Arial" pitchFamily="34" charset="0"/>
              </a:rPr>
              <a:t>Khai báo các thông tin chung về doanh nghiệp</a:t>
            </a:r>
          </a:p>
          <a:p>
            <a:pPr marL="971550" lvl="1" indent="-514350">
              <a:spcBef>
                <a:spcPts val="1200"/>
              </a:spcBef>
              <a:buAutoNum type="arabicPeriod"/>
              <a:defRPr/>
            </a:pPr>
            <a:r>
              <a:rPr lang="en-US" sz="2000" smtClean="0">
                <a:solidFill>
                  <a:srgbClr val="002060"/>
                </a:solidFill>
                <a:effectLst/>
                <a:latin typeface="Arial" pitchFamily="34" charset="0"/>
              </a:rPr>
              <a:t>Khai báo các tham số hệ thống</a:t>
            </a:r>
            <a:endParaRPr lang="en-US" sz="2000" dirty="0" smtClean="0">
              <a:solidFill>
                <a:srgbClr val="002060"/>
              </a:solidFill>
              <a:effectLst/>
              <a:latin typeface="Arial" pitchFamily="34" charset="0"/>
            </a:endParaRPr>
          </a:p>
        </p:txBody>
      </p:sp>
    </p:spTree>
    <p:extLst>
      <p:ext uri="{BB962C8B-B14F-4D97-AF65-F5344CB8AC3E}">
        <p14:creationId xmlns="" xmlns:p14="http://schemas.microsoft.com/office/powerpoint/2010/main" val="2251619184"/>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915400" cy="590931"/>
          </a:xfrm>
        </p:spPr>
        <p:txBody>
          <a:bodyPr/>
          <a:lstStyle/>
          <a:p>
            <a:r>
              <a:rPr lang="en-US" kern="12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2</a:t>
            </a:r>
            <a:r>
              <a:rPr lang="en-US" kern="120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a:t>
            </a:r>
            <a:r>
              <a:rPr lang="en-US" kern="120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Các khai báo ban đầu</a:t>
            </a:r>
            <a:endParaRPr lang="en-US" dirty="0"/>
          </a:p>
        </p:txBody>
      </p:sp>
      <p:sp>
        <p:nvSpPr>
          <p:cNvPr id="5" name="Title 1"/>
          <p:cNvSpPr txBox="1">
            <a:spLocks/>
          </p:cNvSpPr>
          <p:nvPr/>
        </p:nvSpPr>
        <p:spPr bwMode="auto">
          <a:xfrm>
            <a:off x="152400" y="990600"/>
            <a:ext cx="8382000" cy="4801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17961" dir="2700000" algn="ctr" rotWithShape="0">
                    <a:schemeClr val="bg2">
                      <a:alpha val="74001"/>
                    </a:schemeClr>
                  </a:outerShdw>
                </a:effectLst>
              </a14:hiddenEffects>
            </a:ext>
          </a:extLst>
        </p:spPr>
        <p:txBody>
          <a:bodyPr vert="horz" wrap="square" lIns="91440" tIns="45720" rIns="91440" bIns="45720" numCol="1" anchor="t" anchorCtr="0" compatLnSpc="1">
            <a:prstTxWarp prst="textNoShape">
              <a:avLst/>
            </a:prstTxWarp>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lvl1pPr algn="l" rtl="0" fontAlgn="base">
              <a:lnSpc>
                <a:spcPct val="90000"/>
              </a:lnSpc>
              <a:spcBef>
                <a:spcPct val="0"/>
              </a:spcBef>
              <a:spcAft>
                <a:spcPct val="0"/>
              </a:spcAft>
              <a:defRPr sz="4000" b="1">
                <a:ln>
                  <a:prstDash val="solid"/>
                </a:ln>
                <a:solidFill>
                  <a:schemeClr val="tx1"/>
                </a:solidFill>
                <a:effectLst>
                  <a:outerShdw blurRad="88000" dist="50800" dir="5040000" algn="tl">
                    <a:schemeClr val="accent4">
                      <a:tint val="80000"/>
                      <a:satMod val="250000"/>
                      <a:alpha val="45000"/>
                    </a:schemeClr>
                  </a:outerShdw>
                </a:effectLst>
                <a:latin typeface="Cambria" pitchFamily="18" charset="0"/>
                <a:ea typeface="+mj-ea"/>
                <a:cs typeface="+mj-cs"/>
              </a:defRPr>
            </a:lvl1pPr>
            <a:lvl2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2pPr>
            <a:lvl3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3pPr>
            <a:lvl4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4pPr>
            <a:lvl5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5pPr>
            <a:lvl6pPr marL="4572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6pPr>
            <a:lvl7pPr marL="9144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7pPr>
            <a:lvl8pPr marL="13716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8pPr>
            <a:lvl9pPr marL="18288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9pPr>
          </a:lstStyle>
          <a:p>
            <a:pPr>
              <a:defRPr/>
            </a:pPr>
            <a:r>
              <a:rPr lang="en-US" sz="2800" dirty="0" smtClean="0">
                <a:solidFill>
                  <a:srgbClr val="002060"/>
                </a:solidFill>
                <a:effectLst/>
                <a:latin typeface="Arial" pitchFamily="34" charset="0"/>
                <a:cs typeface="Arial" pitchFamily="34" charset="0"/>
              </a:rPr>
              <a:t>2.1</a:t>
            </a:r>
            <a:r>
              <a:rPr lang="en-US" sz="2800" smtClean="0">
                <a:solidFill>
                  <a:srgbClr val="002060"/>
                </a:solidFill>
                <a:effectLst/>
                <a:latin typeface="Arial" pitchFamily="34" charset="0"/>
                <a:cs typeface="Arial" pitchFamily="34" charset="0"/>
              </a:rPr>
              <a:t>. </a:t>
            </a:r>
            <a:r>
              <a:rPr lang="en-US" sz="2800" smtClean="0">
                <a:solidFill>
                  <a:srgbClr val="002060"/>
                </a:solidFill>
                <a:effectLst/>
                <a:latin typeface="Arial" pitchFamily="34" charset="0"/>
                <a:cs typeface="Arial" pitchFamily="34" charset="0"/>
              </a:rPr>
              <a:t>Khai báo ngày bắt đầu năm tài chính</a:t>
            </a:r>
            <a:endParaRPr lang="en-US" sz="2800" dirty="0">
              <a:solidFill>
                <a:srgbClr val="002060"/>
              </a:solidFill>
              <a:effectLst/>
              <a:latin typeface="Arial" pitchFamily="34" charset="0"/>
              <a:cs typeface="Arial" pitchFamily="34" charset="0"/>
            </a:endParaRPr>
          </a:p>
        </p:txBody>
      </p:sp>
      <p:pic>
        <p:nvPicPr>
          <p:cNvPr id="7" name="Picture 6"/>
          <p:cNvPicPr/>
          <p:nvPr/>
        </p:nvPicPr>
        <p:blipFill>
          <a:blip r:embed="rId3"/>
          <a:srcRect/>
          <a:stretch>
            <a:fillRect/>
          </a:stretch>
        </p:blipFill>
        <p:spPr bwMode="auto">
          <a:xfrm>
            <a:off x="1143000" y="2667000"/>
            <a:ext cx="6248400" cy="1943100"/>
          </a:xfrm>
          <a:prstGeom prst="rect">
            <a:avLst/>
          </a:prstGeom>
          <a:noFill/>
          <a:ln w="9525">
            <a:solidFill>
              <a:schemeClr val="accent1"/>
            </a:solidFill>
            <a:miter lim="800000"/>
            <a:headEnd/>
            <a:tailEnd/>
          </a:ln>
        </p:spPr>
      </p:pic>
    </p:spTree>
    <p:extLst>
      <p:ext uri="{BB962C8B-B14F-4D97-AF65-F5344CB8AC3E}">
        <p14:creationId xmlns="" xmlns:p14="http://schemas.microsoft.com/office/powerpoint/2010/main" val="1046733351"/>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28600"/>
            <a:ext cx="8915400" cy="590931"/>
          </a:xfrm>
        </p:spPr>
        <p:txBody>
          <a:bodyPr/>
          <a:lstStyle/>
          <a:p>
            <a:r>
              <a:rPr lang="en-US" kern="12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2</a:t>
            </a:r>
            <a:r>
              <a:rPr lang="en-US" kern="120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a:t>
            </a:r>
            <a:r>
              <a:rPr lang="en-US" kern="120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Các khai báo ban đầu</a:t>
            </a:r>
            <a:endParaRPr lang="en-US" dirty="0"/>
          </a:p>
        </p:txBody>
      </p:sp>
      <p:sp>
        <p:nvSpPr>
          <p:cNvPr id="5" name="Title 1"/>
          <p:cNvSpPr txBox="1">
            <a:spLocks/>
          </p:cNvSpPr>
          <p:nvPr/>
        </p:nvSpPr>
        <p:spPr bwMode="auto">
          <a:xfrm>
            <a:off x="152400" y="990600"/>
            <a:ext cx="8382000" cy="4801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17961" dir="2700000" algn="ctr" rotWithShape="0">
                    <a:schemeClr val="bg2">
                      <a:alpha val="74001"/>
                    </a:schemeClr>
                  </a:outerShdw>
                </a:effectLst>
              </a14:hiddenEffects>
            </a:ext>
          </a:extLst>
        </p:spPr>
        <p:txBody>
          <a:bodyPr vert="horz" wrap="square" lIns="91440" tIns="45720" rIns="91440" bIns="45720" numCol="1" anchor="t" anchorCtr="0" compatLnSpc="1">
            <a:prstTxWarp prst="textNoShape">
              <a:avLst/>
            </a:prstTxWarp>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lvl1pPr algn="l" rtl="0" fontAlgn="base">
              <a:lnSpc>
                <a:spcPct val="90000"/>
              </a:lnSpc>
              <a:spcBef>
                <a:spcPct val="0"/>
              </a:spcBef>
              <a:spcAft>
                <a:spcPct val="0"/>
              </a:spcAft>
              <a:defRPr sz="4000" b="1">
                <a:ln>
                  <a:prstDash val="solid"/>
                </a:ln>
                <a:solidFill>
                  <a:schemeClr val="tx1"/>
                </a:solidFill>
                <a:effectLst>
                  <a:outerShdw blurRad="88000" dist="50800" dir="5040000" algn="tl">
                    <a:schemeClr val="accent4">
                      <a:tint val="80000"/>
                      <a:satMod val="250000"/>
                      <a:alpha val="45000"/>
                    </a:schemeClr>
                  </a:outerShdw>
                </a:effectLst>
                <a:latin typeface="Cambria" pitchFamily="18" charset="0"/>
                <a:ea typeface="+mj-ea"/>
                <a:cs typeface="+mj-cs"/>
              </a:defRPr>
            </a:lvl1pPr>
            <a:lvl2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2pPr>
            <a:lvl3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3pPr>
            <a:lvl4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4pPr>
            <a:lvl5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5pPr>
            <a:lvl6pPr marL="4572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6pPr>
            <a:lvl7pPr marL="9144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7pPr>
            <a:lvl8pPr marL="13716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8pPr>
            <a:lvl9pPr marL="18288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9pPr>
          </a:lstStyle>
          <a:p>
            <a:pPr>
              <a:defRPr/>
            </a:pPr>
            <a:r>
              <a:rPr lang="en-US" sz="2800" smtClean="0">
                <a:solidFill>
                  <a:srgbClr val="002060"/>
                </a:solidFill>
                <a:effectLst/>
                <a:latin typeface="Arial" pitchFamily="34" charset="0"/>
                <a:cs typeface="Arial" pitchFamily="34" charset="0"/>
              </a:rPr>
              <a:t>2.2. Khai báo ngày bắt đầu nhập liệu (kỳ mở sổ)</a:t>
            </a:r>
            <a:endParaRPr lang="en-US" sz="2800" dirty="0">
              <a:solidFill>
                <a:srgbClr val="002060"/>
              </a:solidFill>
              <a:effectLst/>
              <a:latin typeface="Arial" pitchFamily="34" charset="0"/>
              <a:cs typeface="Arial" pitchFamily="34" charset="0"/>
            </a:endParaRPr>
          </a:p>
        </p:txBody>
      </p:sp>
      <p:pic>
        <p:nvPicPr>
          <p:cNvPr id="6" name="Picture 5"/>
          <p:cNvPicPr/>
          <p:nvPr/>
        </p:nvPicPr>
        <p:blipFill>
          <a:blip r:embed="rId3"/>
          <a:srcRect/>
          <a:stretch>
            <a:fillRect/>
          </a:stretch>
        </p:blipFill>
        <p:spPr bwMode="auto">
          <a:xfrm>
            <a:off x="1143000" y="2667000"/>
            <a:ext cx="6553200" cy="2057399"/>
          </a:xfrm>
          <a:prstGeom prst="rect">
            <a:avLst/>
          </a:prstGeom>
          <a:noFill/>
          <a:ln w="9525">
            <a:solidFill>
              <a:schemeClr val="accent1"/>
            </a:solidFill>
            <a:miter lim="800000"/>
            <a:headEnd/>
            <a:tailEnd/>
          </a:ln>
        </p:spPr>
      </p:pic>
    </p:spTree>
    <p:extLst>
      <p:ext uri="{BB962C8B-B14F-4D97-AF65-F5344CB8AC3E}">
        <p14:creationId xmlns="" xmlns:p14="http://schemas.microsoft.com/office/powerpoint/2010/main" val="1317898229"/>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915400" cy="590931"/>
          </a:xfrm>
        </p:spPr>
        <p:txBody>
          <a:bodyPr/>
          <a:lstStyle/>
          <a:p>
            <a:r>
              <a:rPr lang="en-US" kern="12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2</a:t>
            </a:r>
            <a:r>
              <a:rPr lang="en-US" kern="120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a:t>
            </a:r>
            <a:r>
              <a:rPr lang="en-US" kern="120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Các khai báo ban đầu</a:t>
            </a:r>
            <a:endParaRPr lang="en-US" dirty="0"/>
          </a:p>
        </p:txBody>
      </p:sp>
      <p:sp>
        <p:nvSpPr>
          <p:cNvPr id="5" name="Title 1"/>
          <p:cNvSpPr txBox="1">
            <a:spLocks/>
          </p:cNvSpPr>
          <p:nvPr/>
        </p:nvSpPr>
        <p:spPr bwMode="auto">
          <a:xfrm>
            <a:off x="152400" y="990600"/>
            <a:ext cx="8382000" cy="4801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17961" dir="2700000" algn="ctr" rotWithShape="0">
                    <a:schemeClr val="bg2">
                      <a:alpha val="74001"/>
                    </a:schemeClr>
                  </a:outerShdw>
                </a:effectLst>
              </a14:hiddenEffects>
            </a:ext>
          </a:extLst>
        </p:spPr>
        <p:txBody>
          <a:bodyPr vert="horz" wrap="square" lIns="91440" tIns="45720" rIns="91440" bIns="45720" numCol="1" anchor="t" anchorCtr="0" compatLnSpc="1">
            <a:prstTxWarp prst="textNoShape">
              <a:avLst/>
            </a:prstTxWarp>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lvl1pPr algn="l" rtl="0" fontAlgn="base">
              <a:lnSpc>
                <a:spcPct val="90000"/>
              </a:lnSpc>
              <a:spcBef>
                <a:spcPct val="0"/>
              </a:spcBef>
              <a:spcAft>
                <a:spcPct val="0"/>
              </a:spcAft>
              <a:defRPr sz="4000" b="1">
                <a:ln>
                  <a:prstDash val="solid"/>
                </a:ln>
                <a:solidFill>
                  <a:schemeClr val="tx1"/>
                </a:solidFill>
                <a:effectLst>
                  <a:outerShdw blurRad="88000" dist="50800" dir="5040000" algn="tl">
                    <a:schemeClr val="accent4">
                      <a:tint val="80000"/>
                      <a:satMod val="250000"/>
                      <a:alpha val="45000"/>
                    </a:schemeClr>
                  </a:outerShdw>
                </a:effectLst>
                <a:latin typeface="Cambria" pitchFamily="18" charset="0"/>
                <a:ea typeface="+mj-ea"/>
                <a:cs typeface="+mj-cs"/>
              </a:defRPr>
            </a:lvl1pPr>
            <a:lvl2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2pPr>
            <a:lvl3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3pPr>
            <a:lvl4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4pPr>
            <a:lvl5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5pPr>
            <a:lvl6pPr marL="4572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6pPr>
            <a:lvl7pPr marL="9144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7pPr>
            <a:lvl8pPr marL="13716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8pPr>
            <a:lvl9pPr marL="18288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9pPr>
          </a:lstStyle>
          <a:p>
            <a:pPr>
              <a:defRPr/>
            </a:pPr>
            <a:r>
              <a:rPr lang="en-US" sz="2800" smtClean="0">
                <a:solidFill>
                  <a:srgbClr val="002060"/>
                </a:solidFill>
                <a:effectLst/>
                <a:latin typeface="Arial" pitchFamily="34" charset="0"/>
                <a:cs typeface="Arial" pitchFamily="34" charset="0"/>
              </a:rPr>
              <a:t>2.3. Khai báo các thông tin về doanh nghiệp</a:t>
            </a:r>
            <a:endParaRPr lang="en-US" sz="2800" dirty="0">
              <a:solidFill>
                <a:srgbClr val="002060"/>
              </a:solidFill>
              <a:effectLst/>
              <a:latin typeface="Arial" pitchFamily="34" charset="0"/>
              <a:cs typeface="Arial" pitchFamily="34" charset="0"/>
            </a:endParaRPr>
          </a:p>
        </p:txBody>
      </p:sp>
      <p:pic>
        <p:nvPicPr>
          <p:cNvPr id="6" name="Picture 5"/>
          <p:cNvPicPr/>
          <p:nvPr/>
        </p:nvPicPr>
        <p:blipFill>
          <a:blip r:embed="rId3"/>
          <a:srcRect/>
          <a:stretch>
            <a:fillRect/>
          </a:stretch>
        </p:blipFill>
        <p:spPr bwMode="auto">
          <a:xfrm>
            <a:off x="1219200" y="1828801"/>
            <a:ext cx="6096000" cy="3148012"/>
          </a:xfrm>
          <a:prstGeom prst="rect">
            <a:avLst/>
          </a:prstGeom>
          <a:noFill/>
          <a:ln w="9525">
            <a:solidFill>
              <a:schemeClr val="accent1"/>
            </a:solidFill>
            <a:miter lim="800000"/>
            <a:headEnd/>
            <a:tailEnd/>
          </a:ln>
        </p:spPr>
      </p:pic>
    </p:spTree>
    <p:extLst>
      <p:ext uri="{BB962C8B-B14F-4D97-AF65-F5344CB8AC3E}">
        <p14:creationId xmlns="" xmlns:p14="http://schemas.microsoft.com/office/powerpoint/2010/main" val="1852807087"/>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Theme1">
  <a:themeElements>
    <a:clrScheme name="MBS Blue - v5, Mar 2005 1">
      <a:dk1>
        <a:srgbClr val="000000"/>
      </a:dk1>
      <a:lt1>
        <a:srgbClr val="FFFFFF"/>
      </a:lt1>
      <a:dk2>
        <a:srgbClr val="30237F"/>
      </a:dk2>
      <a:lt2>
        <a:srgbClr val="FFB601"/>
      </a:lt2>
      <a:accent1>
        <a:srgbClr val="FAB286"/>
      </a:accent1>
      <a:accent2>
        <a:srgbClr val="2CB422"/>
      </a:accent2>
      <a:accent3>
        <a:srgbClr val="ADACC0"/>
      </a:accent3>
      <a:accent4>
        <a:srgbClr val="DADADA"/>
      </a:accent4>
      <a:accent5>
        <a:srgbClr val="FCD5C3"/>
      </a:accent5>
      <a:accent6>
        <a:srgbClr val="27A31E"/>
      </a:accent6>
      <a:hlink>
        <a:srgbClr val="EF6F21"/>
      </a:hlink>
      <a:folHlink>
        <a:srgbClr val="3992F3"/>
      </a:folHlink>
    </a:clrScheme>
    <a:fontScheme name="MBS Blue - v5, Mar 2005">
      <a:majorFont>
        <a:latin typeface="Segoe Semibold"/>
        <a:ea typeface=""/>
        <a:cs typeface=""/>
      </a:majorFont>
      <a:minorFont>
        <a:latin typeface="Segoe Semibol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0">
          <a:gsLst>
            <a:gs pos="0">
              <a:schemeClr val="folHlink">
                <a:gamma/>
                <a:shade val="54118"/>
                <a:invGamma/>
              </a:schemeClr>
            </a:gs>
            <a:gs pos="50000">
              <a:schemeClr val="folHlink"/>
            </a:gs>
            <a:gs pos="100000">
              <a:schemeClr val="folHlink">
                <a:gamma/>
                <a:shade val="54118"/>
                <a:invGamma/>
              </a:schemeClr>
            </a:gs>
          </a:gsLst>
          <a:lin ang="2700000" scaled="1"/>
        </a:gradFill>
        <a:ln w="12700" cap="flat" cmpd="sng" algn="ctr">
          <a:solidFill>
            <a:schemeClr val="folHlink"/>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Segoe Semibold" pitchFamily="34" charset="0"/>
          </a:defRPr>
        </a:defPPr>
      </a:lstStyle>
    </a:spDef>
    <a:lnDef>
      <a:spPr bwMode="auto">
        <a:xfrm>
          <a:off x="0" y="0"/>
          <a:ext cx="1" cy="1"/>
        </a:xfrm>
        <a:custGeom>
          <a:avLst/>
          <a:gdLst/>
          <a:ahLst/>
          <a:cxnLst/>
          <a:rect l="0" t="0" r="0" b="0"/>
          <a:pathLst/>
        </a:custGeom>
        <a:gradFill rotWithShape="0">
          <a:gsLst>
            <a:gs pos="0">
              <a:schemeClr val="folHlink">
                <a:gamma/>
                <a:shade val="54118"/>
                <a:invGamma/>
              </a:schemeClr>
            </a:gs>
            <a:gs pos="50000">
              <a:schemeClr val="folHlink"/>
            </a:gs>
            <a:gs pos="100000">
              <a:schemeClr val="folHlink">
                <a:gamma/>
                <a:shade val="54118"/>
                <a:invGamma/>
              </a:schemeClr>
            </a:gs>
          </a:gsLst>
          <a:lin ang="2700000" scaled="1"/>
        </a:gradFill>
        <a:ln w="12700" cap="flat" cmpd="sng" algn="ctr">
          <a:solidFill>
            <a:schemeClr val="folHlink"/>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Segoe Semibold" pitchFamily="34" charset="0"/>
          </a:defRPr>
        </a:defPPr>
      </a:lstStyle>
    </a:lnDef>
  </a:objectDefaults>
  <a:extraClrSchemeLst>
    <a:extraClrScheme>
      <a:clrScheme name="MBS Blue - v5, Mar 2005 1">
        <a:dk1>
          <a:srgbClr val="000000"/>
        </a:dk1>
        <a:lt1>
          <a:srgbClr val="FFFFFF"/>
        </a:lt1>
        <a:dk2>
          <a:srgbClr val="30237F"/>
        </a:dk2>
        <a:lt2>
          <a:srgbClr val="FFB601"/>
        </a:lt2>
        <a:accent1>
          <a:srgbClr val="FAB286"/>
        </a:accent1>
        <a:accent2>
          <a:srgbClr val="2CB422"/>
        </a:accent2>
        <a:accent3>
          <a:srgbClr val="ADACC0"/>
        </a:accent3>
        <a:accent4>
          <a:srgbClr val="DADADA"/>
        </a:accent4>
        <a:accent5>
          <a:srgbClr val="FCD5C3"/>
        </a:accent5>
        <a:accent6>
          <a:srgbClr val="27A31E"/>
        </a:accent6>
        <a:hlink>
          <a:srgbClr val="EF6F21"/>
        </a:hlink>
        <a:folHlink>
          <a:srgbClr val="3992F3"/>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Template>
  <TotalTime>4648</TotalTime>
  <Words>973</Words>
  <Application>Microsoft Office PowerPoint</Application>
  <PresentationFormat>On-screen Show (4:3)</PresentationFormat>
  <Paragraphs>112</Paragraphs>
  <Slides>20</Slides>
  <Notes>18</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Theme1</vt:lpstr>
      <vt:lpstr>Kế toán máy</vt:lpstr>
      <vt:lpstr>Nội dung</vt:lpstr>
      <vt:lpstr>1. Quản lý người sử dung</vt:lpstr>
      <vt:lpstr>1. Quản lý người sử dụng</vt:lpstr>
      <vt:lpstr>1. Quản lý người sử dụng</vt:lpstr>
      <vt:lpstr>2. Các khai báo ban đầu</vt:lpstr>
      <vt:lpstr>2. Các khai báo ban đầu</vt:lpstr>
      <vt:lpstr>2. Các khai báo ban đầu</vt:lpstr>
      <vt:lpstr>2. Các khai báo ban đầu</vt:lpstr>
      <vt:lpstr>2. Các khai báo ban đầu</vt:lpstr>
      <vt:lpstr>3. Khai báo cáo danh mục dùng chung</vt:lpstr>
      <vt:lpstr>3. Khai báo các danh mục dùng chung</vt:lpstr>
      <vt:lpstr>3. Khai báo các danh mục dùng chung</vt:lpstr>
      <vt:lpstr>3. Khai báo các danh mục dùng chung</vt:lpstr>
      <vt:lpstr>4. Quản trị số liệu kế toán và khai báo một số tuỳ chọn màn hình nhập chứng từ </vt:lpstr>
      <vt:lpstr>4. Quản trị số liệu kế toán và khai báo một số tuỳ chọn màn hình nhập chứng từ </vt:lpstr>
      <vt:lpstr>4. Quản trị số liệu kế toán và khai báo một số tuỳ chọn màn hình nhập chứng từ </vt:lpstr>
      <vt:lpstr>4. Quản trị số liệu kế toán và khai báo một số tuỳ chọn màn hình nhập chứng từ </vt:lpstr>
      <vt:lpstr>4. Quản trị số liệu kế toán và khai báo một số tuỳ chọn màn hình nhập chứng từ </vt:lpstr>
      <vt:lpstr>Xin cám ơn đã lắng nghe bài giảng!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QUYNHNV</dc:creator>
  <cp:lastModifiedBy>user</cp:lastModifiedBy>
  <cp:revision>425</cp:revision>
  <dcterms:created xsi:type="dcterms:W3CDTF">2012-02-08T08:12:13Z</dcterms:created>
  <dcterms:modified xsi:type="dcterms:W3CDTF">2013-08-17T16:12:28Z</dcterms:modified>
</cp:coreProperties>
</file>