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305" r:id="rId3"/>
    <p:sldId id="337" r:id="rId4"/>
    <p:sldId id="338" r:id="rId5"/>
    <p:sldId id="339" r:id="rId6"/>
    <p:sldId id="356" r:id="rId7"/>
    <p:sldId id="340" r:id="rId8"/>
    <p:sldId id="341" r:id="rId9"/>
    <p:sldId id="355" r:id="rId10"/>
    <p:sldId id="343" r:id="rId11"/>
    <p:sldId id="358" r:id="rId12"/>
    <p:sldId id="344" r:id="rId13"/>
    <p:sldId id="345" r:id="rId14"/>
    <p:sldId id="364" r:id="rId15"/>
    <p:sldId id="346" r:id="rId16"/>
    <p:sldId id="347" r:id="rId17"/>
    <p:sldId id="362" r:id="rId18"/>
    <p:sldId id="363" r:id="rId19"/>
    <p:sldId id="348" r:id="rId20"/>
    <p:sldId id="349" r:id="rId21"/>
    <p:sldId id="359" r:id="rId22"/>
    <p:sldId id="350" r:id="rId23"/>
    <p:sldId id="351" r:id="rId24"/>
    <p:sldId id="361" r:id="rId25"/>
    <p:sldId id="352" r:id="rId26"/>
    <p:sldId id="353" r:id="rId27"/>
    <p:sldId id="354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Segoe Semibold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Segoe Semibold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Segoe Semibold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Segoe Semibold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Segoe Semibold"/>
        <a:ea typeface="+mn-ea"/>
        <a:cs typeface="Arial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Segoe Semibold"/>
        <a:ea typeface="+mn-ea"/>
        <a:cs typeface="Arial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Segoe Semibold"/>
        <a:ea typeface="+mn-ea"/>
        <a:cs typeface="Arial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Segoe Semibold"/>
        <a:ea typeface="+mn-ea"/>
        <a:cs typeface="Arial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Segoe Semibold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  <a:srgbClr val="0033CC"/>
    <a:srgbClr val="0000CC"/>
    <a:srgbClr val="77777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 autoAdjust="0"/>
    <p:restoredTop sz="86919" autoAdjust="0"/>
  </p:normalViewPr>
  <p:slideViewPr>
    <p:cSldViewPr>
      <p:cViewPr>
        <p:scale>
          <a:sx n="97" d="100"/>
          <a:sy n="97" d="100"/>
        </p:scale>
        <p:origin x="-372" y="13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egoe Semibold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Segoe Semibold" pitchFamily="34" charset="0"/>
                <a:cs typeface="+mn-cs"/>
              </a:defRPr>
            </a:lvl1pPr>
          </a:lstStyle>
          <a:p>
            <a:pPr>
              <a:defRPr/>
            </a:pPr>
            <a:fld id="{0B5979FC-3871-4026-8602-6742A93A5AAF}" type="datetimeFigureOut">
              <a:rPr lang="en-US"/>
              <a:pPr>
                <a:defRPr/>
              </a:pPr>
              <a:t>17/08/2013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egoe Semibold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Segoe Semibold" pitchFamily="34" charset="0"/>
                <a:cs typeface="+mn-cs"/>
              </a:defRPr>
            </a:lvl1pPr>
          </a:lstStyle>
          <a:p>
            <a:pPr>
              <a:defRPr/>
            </a:pPr>
            <a:fld id="{E52567F6-54C1-4042-9176-2A6F5E90BB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8500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egoe Semibold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Segoe Semibold" pitchFamily="34" charset="0"/>
                <a:cs typeface="+mn-cs"/>
              </a:defRPr>
            </a:lvl1pPr>
          </a:lstStyle>
          <a:p>
            <a:pPr>
              <a:defRPr/>
            </a:pPr>
            <a:fld id="{1FBFE1B5-0E3C-40E4-9124-E754D523CB4A}" type="datetimeFigureOut">
              <a:rPr lang="en-US"/>
              <a:pPr>
                <a:defRPr/>
              </a:pPr>
              <a:t>17/08/2013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egoe Semibold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Segoe Semibold" pitchFamily="34" charset="0"/>
                <a:cs typeface="+mn-cs"/>
              </a:defRPr>
            </a:lvl1pPr>
          </a:lstStyle>
          <a:p>
            <a:pPr>
              <a:defRPr/>
            </a:pPr>
            <a:fld id="{A87062C2-6B52-4E9A-B212-85026636C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3813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59815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Kế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tiền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mặt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thủ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quỹ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sẽ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đối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chiếu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giữa</a:t>
            </a:r>
            <a:r>
              <a:rPr lang="en-US" baseline="0" dirty="0" smtClean="0"/>
              <a:t> 2 </a:t>
            </a:r>
            <a:r>
              <a:rPr lang="en-US" baseline="0" dirty="0" err="1" smtClean="0"/>
              <a:t>sổ</a:t>
            </a:r>
            <a:r>
              <a:rPr lang="en-US" baseline="0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Sổ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quỹ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thì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mỗi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phiếu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c.từ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chỉ</a:t>
            </a:r>
            <a:r>
              <a:rPr lang="en-US" baseline="0" dirty="0" smtClean="0"/>
              <a:t> </a:t>
            </a:r>
            <a:r>
              <a:rPr lang="en-US" baseline="0" dirty="0" err="1" smtClean="0"/>
              <a:t>ứng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với</a:t>
            </a:r>
            <a:r>
              <a:rPr lang="en-US" baseline="0" dirty="0" smtClean="0"/>
              <a:t> 1 </a:t>
            </a:r>
            <a:r>
              <a:rPr lang="en-US" baseline="0" dirty="0" err="1" smtClean="0"/>
              <a:t>dòng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kô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hạch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toán</a:t>
            </a:r>
            <a:r>
              <a:rPr lang="en-US" baseline="0" dirty="0" smtClean="0"/>
              <a:t> tk. </a:t>
            </a:r>
            <a:r>
              <a:rPr lang="en-US" baseline="0" dirty="0" err="1" smtClean="0"/>
              <a:t>Còn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sổ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kế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toán</a:t>
            </a:r>
            <a:r>
              <a:rPr lang="en-US" baseline="0" dirty="0" smtClean="0"/>
              <a:t> chi </a:t>
            </a:r>
            <a:r>
              <a:rPr lang="en-US" baseline="0" dirty="0" err="1" smtClean="0"/>
              <a:t>tiết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thì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rõ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hạch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một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c.từ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thể</a:t>
            </a:r>
            <a:r>
              <a:rPr lang="en-US" baseline="0" dirty="0" smtClean="0"/>
              <a:t> chi </a:t>
            </a:r>
            <a:r>
              <a:rPr lang="en-US" baseline="0" dirty="0" err="1" smtClean="0"/>
              <a:t>tiết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thành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một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vài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dòng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1. Menu: Bán hàng/danh mục khách hàng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2.Menu: Tiền/Danh </a:t>
            </a:r>
            <a:r>
              <a:rPr lang="en-US" baseline="0" dirty="0" err="1" smtClean="0"/>
              <a:t>mục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tài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khoản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ngân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hàng</a:t>
            </a:r>
            <a:endParaRPr lang="en-US" baseline="0" dirty="0" smtClean="0"/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 smtClean="0"/>
              <a:t>Dùng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để</a:t>
            </a:r>
            <a:r>
              <a:rPr lang="en-US" baseline="0" dirty="0" smtClean="0"/>
              <a:t> in UNC </a:t>
            </a:r>
            <a:r>
              <a:rPr lang="en-US" baseline="0" dirty="0" err="1" smtClean="0"/>
              <a:t>từ</a:t>
            </a:r>
            <a:r>
              <a:rPr lang="en-US" baseline="0" dirty="0" smtClean="0"/>
              <a:t> </a:t>
            </a:r>
            <a:r>
              <a:rPr lang="en-US" baseline="0" err="1" smtClean="0"/>
              <a:t>phần</a:t>
            </a:r>
            <a:r>
              <a:rPr lang="en-US" baseline="0" smtClean="0"/>
              <a:t> mềm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Các thông tin chính cần khai báo:</a:t>
            </a:r>
          </a:p>
          <a:p>
            <a:pPr lvl="0"/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Mã khách</a:t>
            </a:r>
          </a:p>
          <a:p>
            <a:pPr lvl="0"/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Tên khách</a:t>
            </a:r>
          </a:p>
          <a:p>
            <a:pPr lvl="0"/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Địa chỉ</a:t>
            </a:r>
          </a:p>
          <a:p>
            <a:pPr lvl="0"/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Mã số thuế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Các thông tin chính cần khai báo:</a:t>
            </a:r>
          </a:p>
          <a:p>
            <a:pPr lvl="0"/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Tài khoản (khai báo trong danh mục tài khoản)</a:t>
            </a:r>
          </a:p>
          <a:p>
            <a:pPr lvl="0"/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Tài khoản ngân hàng</a:t>
            </a:r>
          </a:p>
          <a:p>
            <a:pPr lvl="0"/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Tên ngân hàng</a:t>
            </a:r>
          </a:p>
          <a:p>
            <a:pPr lvl="0"/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Tỉnh thành…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Menu:</a:t>
            </a:r>
            <a:r>
              <a:rPr lang="en-US" baseline="0" dirty="0" smtClean="0"/>
              <a:t> </a:t>
            </a:r>
            <a:r>
              <a:rPr lang="en-US" baseline="0" err="1" smtClean="0"/>
              <a:t>Tổng</a:t>
            </a:r>
            <a:r>
              <a:rPr lang="en-US" baseline="0" smtClean="0"/>
              <a:t> hợp/Vào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err="1" smtClean="0"/>
              <a:t>dư</a:t>
            </a:r>
            <a:r>
              <a:rPr lang="en-US" baseline="0" smtClean="0"/>
              <a:t> đầu kỳ các </a:t>
            </a:r>
            <a:r>
              <a:rPr lang="en-US" baseline="0" dirty="0" err="1" smtClean="0"/>
              <a:t>tài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khoản</a:t>
            </a:r>
            <a:endParaRPr lang="en-US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Việc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vào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dư</a:t>
            </a:r>
            <a:r>
              <a:rPr lang="en-US" baseline="0" dirty="0" smtClean="0"/>
              <a:t> ban </a:t>
            </a:r>
            <a:r>
              <a:rPr lang="en-US" baseline="0" dirty="0" err="1" smtClean="0"/>
              <a:t>đầu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của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tk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kế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tổng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hợp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thực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hiện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Tuy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nhiên</a:t>
            </a:r>
            <a:r>
              <a:rPr lang="en-US" baseline="0" dirty="0" smtClean="0"/>
              <a:t> ở </a:t>
            </a:r>
            <a:r>
              <a:rPr lang="en-US" baseline="0" dirty="0" err="1" smtClean="0"/>
              <a:t>đây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tiện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việc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bài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tập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thực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hành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thì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sẽ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nhập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dư</a:t>
            </a:r>
            <a:r>
              <a:rPr lang="en-US" baseline="0" dirty="0" smtClean="0"/>
              <a:t> ban </a:t>
            </a:r>
            <a:r>
              <a:rPr lang="en-US" baseline="0" dirty="0" err="1" smtClean="0"/>
              <a:t>đầu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của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tiền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mặt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tiền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gửi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Khi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trình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bày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tiếp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theo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sẽ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thiệu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về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phiếu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phiếu</a:t>
            </a:r>
            <a:r>
              <a:rPr lang="en-US" baseline="0" dirty="0" smtClean="0"/>
              <a:t> chi. </a:t>
            </a:r>
            <a:r>
              <a:rPr lang="en-US" baseline="0" dirty="0" err="1" smtClean="0"/>
              <a:t>Phiếu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báo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phiếu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báo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nợ</a:t>
            </a:r>
            <a:r>
              <a:rPr lang="en-US" baseline="0" dirty="0" smtClean="0"/>
              <a:t> = </a:t>
            </a:r>
            <a:r>
              <a:rPr lang="en-US" baseline="0" dirty="0" err="1" smtClean="0"/>
              <a:t>tương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tự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đồ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chỉ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một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vài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nghiệp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vụ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thường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xảy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ra.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Không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đưa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tất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cả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n.vụ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vào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đồ</a:t>
            </a:r>
            <a:r>
              <a:rPr lang="en-US" baseline="0" dirty="0" smtClean="0"/>
              <a:t> </a:t>
            </a:r>
            <a:r>
              <a:rPr lang="en-US" baseline="0" err="1" smtClean="0"/>
              <a:t>để</a:t>
            </a:r>
            <a:r>
              <a:rPr lang="en-US" baseline="0" smtClean="0"/>
              <a:t> không </a:t>
            </a:r>
            <a:r>
              <a:rPr lang="en-US" baseline="0" dirty="0" err="1" smtClean="0"/>
              <a:t>quá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phức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tạp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39834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Hướng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dẫn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loại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phiếu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thu</a:t>
            </a:r>
            <a:r>
              <a:rPr lang="en-US" baseline="0" dirty="0" smtClean="0"/>
              <a:t> = 2.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Trình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bày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nội</a:t>
            </a:r>
            <a:r>
              <a:rPr lang="en-US" baseline="0" dirty="0" smtClean="0"/>
              <a:t> dung/ý </a:t>
            </a:r>
            <a:r>
              <a:rPr lang="en-US" baseline="0" dirty="0" err="1" smtClean="0"/>
              <a:t>nghĩa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của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từng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trường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thông</a:t>
            </a:r>
            <a:r>
              <a:rPr lang="en-US" baseline="0" dirty="0" smtClean="0"/>
              <a:t> tin, </a:t>
            </a:r>
            <a:r>
              <a:rPr lang="en-US" baseline="0" dirty="0" err="1" smtClean="0"/>
              <a:t>cách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nhập</a:t>
            </a:r>
            <a:r>
              <a:rPr lang="en-US" baseline="0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Hướng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dẫn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chức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năng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mới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sửa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xóa</a:t>
            </a:r>
            <a:r>
              <a:rPr lang="en-US" baseline="0" dirty="0" smtClean="0"/>
              <a:t>, in, </a:t>
            </a:r>
            <a:r>
              <a:rPr lang="en-US" baseline="0" dirty="0" err="1" smtClean="0"/>
              <a:t>tìm</a:t>
            </a:r>
            <a:r>
              <a:rPr lang="en-US" baseline="0" dirty="0" smtClean="0"/>
              <a:t>…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Hướng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dẫn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loại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phiếu</a:t>
            </a:r>
            <a:r>
              <a:rPr lang="en-US" baseline="0" dirty="0" smtClean="0"/>
              <a:t> chi = 2.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Trình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bày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nội</a:t>
            </a:r>
            <a:r>
              <a:rPr lang="en-US" baseline="0" dirty="0" smtClean="0"/>
              <a:t> dung/ý </a:t>
            </a:r>
            <a:r>
              <a:rPr lang="en-US" baseline="0" dirty="0" err="1" smtClean="0"/>
              <a:t>nghĩa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của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từng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trường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thông</a:t>
            </a:r>
            <a:r>
              <a:rPr lang="en-US" baseline="0" dirty="0" smtClean="0"/>
              <a:t> tin, </a:t>
            </a:r>
            <a:r>
              <a:rPr lang="en-US" baseline="0" dirty="0" err="1" smtClean="0"/>
              <a:t>cách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nhập</a:t>
            </a:r>
            <a:r>
              <a:rPr lang="en-US" baseline="0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Hướng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dẫn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chức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năng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mới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sửa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xóa</a:t>
            </a:r>
            <a:r>
              <a:rPr lang="en-US" baseline="0" dirty="0" smtClean="0"/>
              <a:t>, in, </a:t>
            </a:r>
            <a:r>
              <a:rPr lang="en-US" baseline="0" dirty="0" err="1" smtClean="0"/>
              <a:t>tìm</a:t>
            </a:r>
            <a:r>
              <a:rPr lang="en-US" baseline="0" dirty="0" smtClean="0"/>
              <a:t>…</a:t>
            </a: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Đây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chỉ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một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b/c </a:t>
            </a:r>
            <a:r>
              <a:rPr lang="en-US" baseline="0" dirty="0" err="1" smtClean="0"/>
              <a:t>chính</a:t>
            </a:r>
            <a:r>
              <a:rPr lang="en-US" baseline="0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Tiếp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theo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chỉ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thiệu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lên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cho</a:t>
            </a:r>
            <a:r>
              <a:rPr lang="en-US" baseline="0" dirty="0" smtClean="0"/>
              <a:t> 3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b/c.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Menu:Tiền/</a:t>
            </a:r>
            <a:r>
              <a:rPr lang="en-US" baseline="0" smtClean="0"/>
              <a:t> sổ quỹ</a:t>
            </a: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Nhập</a:t>
            </a:r>
            <a:r>
              <a:rPr lang="en-US" dirty="0" smtClean="0"/>
              <a:t> đ/k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lọc</a:t>
            </a:r>
            <a:r>
              <a:rPr lang="en-US" dirty="0" smtClean="0"/>
              <a:t>: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lang="en-US" baseline="0" dirty="0" smtClean="0"/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smtClean="0"/>
              <a:t>Tài khoản: </a:t>
            </a:r>
            <a:r>
              <a:rPr lang="en-US" baseline="0" dirty="0" smtClean="0"/>
              <a:t>111</a:t>
            </a:r>
            <a:r>
              <a:rPr lang="en-US" baseline="0" smtClean="0"/>
              <a:t>, 112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smtClean="0"/>
              <a:t>Từ ngày … đến ngày …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smtClean="0"/>
              <a:t>Phân</a:t>
            </a:r>
            <a:r>
              <a:rPr lang="en-US" baseline="0" smtClean="0"/>
              <a:t> loại: chi tiết/ nhóm theo TK đối ứng/ nhóm theo chứng từ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Menu: </a:t>
            </a:r>
            <a:r>
              <a:rPr lang="en-US" dirty="0" err="1" smtClean="0"/>
              <a:t>Tổng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hợp</a:t>
            </a:r>
            <a:r>
              <a:rPr lang="en-US" baseline="0" dirty="0" smtClean="0"/>
              <a:t>\</a:t>
            </a:r>
            <a:r>
              <a:rPr lang="en-US" baseline="0" dirty="0" err="1" smtClean="0"/>
              <a:t>Sổ</a:t>
            </a:r>
            <a:r>
              <a:rPr lang="en-US" baseline="0" dirty="0" smtClean="0"/>
              <a:t> </a:t>
            </a:r>
            <a:r>
              <a:rPr lang="en-US" baseline="0" err="1" smtClean="0"/>
              <a:t>sách</a:t>
            </a:r>
            <a:r>
              <a:rPr lang="en-US" baseline="0" smtClean="0"/>
              <a:t> nhật ký chung\Nhật </a:t>
            </a:r>
            <a:r>
              <a:rPr lang="en-US" baseline="0" dirty="0" err="1" smtClean="0"/>
              <a:t>ký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tiền</a:t>
            </a: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Nhập</a:t>
            </a:r>
            <a:r>
              <a:rPr lang="en-US" dirty="0" smtClean="0"/>
              <a:t> đ/k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lọc</a:t>
            </a:r>
            <a:r>
              <a:rPr lang="en-US" dirty="0" smtClean="0"/>
              <a:t>: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lang="en-US" baseline="0" dirty="0" smtClean="0"/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 smtClean="0"/>
              <a:t>Từ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ngày</a:t>
            </a:r>
            <a:r>
              <a:rPr lang="en-US" baseline="0" dirty="0" smtClean="0"/>
              <a:t> … </a:t>
            </a:r>
            <a:r>
              <a:rPr lang="en-US" baseline="0" dirty="0" err="1" smtClean="0"/>
              <a:t>đến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ngày</a:t>
            </a:r>
            <a:r>
              <a:rPr lang="en-US" baseline="0" dirty="0" smtClean="0"/>
              <a:t> …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-   Ngày mở sổ 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Menu: </a:t>
            </a:r>
            <a:r>
              <a:rPr lang="en-US" dirty="0" err="1" smtClean="0"/>
              <a:t>Tổng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hợp</a:t>
            </a:r>
            <a:r>
              <a:rPr lang="en-US" baseline="0" dirty="0" smtClean="0"/>
              <a:t>\</a:t>
            </a:r>
            <a:r>
              <a:rPr lang="en-US" baseline="0" dirty="0" err="1" smtClean="0"/>
              <a:t>Sổ</a:t>
            </a:r>
            <a:r>
              <a:rPr lang="en-US" baseline="0" dirty="0" smtClean="0"/>
              <a:t> </a:t>
            </a:r>
            <a:r>
              <a:rPr lang="en-US" baseline="0" err="1" smtClean="0"/>
              <a:t>sách</a:t>
            </a:r>
            <a:r>
              <a:rPr lang="en-US" baseline="0" smtClean="0"/>
              <a:t> nhật ký chung\Nhật </a:t>
            </a:r>
            <a:r>
              <a:rPr lang="en-US" baseline="0" dirty="0" err="1" smtClean="0"/>
              <a:t>ký</a:t>
            </a:r>
            <a:r>
              <a:rPr lang="en-US" baseline="0" dirty="0" smtClean="0"/>
              <a:t> chi </a:t>
            </a:r>
            <a:r>
              <a:rPr lang="en-US" baseline="0" dirty="0" err="1" smtClean="0"/>
              <a:t>tiền</a:t>
            </a: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Nhập</a:t>
            </a:r>
            <a:r>
              <a:rPr lang="en-US" dirty="0" smtClean="0"/>
              <a:t> đ/k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lọc</a:t>
            </a:r>
            <a:r>
              <a:rPr lang="en-US" dirty="0" smtClean="0"/>
              <a:t>: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lang="en-US" baseline="0" dirty="0" smtClean="0"/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 smtClean="0"/>
              <a:t>Từ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ngày</a:t>
            </a:r>
            <a:r>
              <a:rPr lang="en-US" baseline="0" dirty="0" smtClean="0"/>
              <a:t> … </a:t>
            </a:r>
            <a:r>
              <a:rPr lang="en-US" baseline="0" dirty="0" err="1" smtClean="0"/>
              <a:t>đến</a:t>
            </a:r>
            <a:r>
              <a:rPr lang="en-US" baseline="0" dirty="0" smtClean="0"/>
              <a:t> </a:t>
            </a:r>
            <a:r>
              <a:rPr lang="en-US" baseline="0" err="1" smtClean="0"/>
              <a:t>ngày</a:t>
            </a:r>
            <a:r>
              <a:rPr lang="en-US" baseline="0" smtClean="0"/>
              <a:t> …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smtClean="0"/>
              <a:t>Ngày mở sổ</a:t>
            </a:r>
            <a:endParaRPr lang="en-US" baseline="0" dirty="0" smtClean="0"/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Sơ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đồ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chỉ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một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vài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nghiệp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vụ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thường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xảy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ra.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Không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đưa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tất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cả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n.vụ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vào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đồ</a:t>
            </a:r>
            <a:r>
              <a:rPr lang="en-US" baseline="0" dirty="0" smtClean="0"/>
              <a:t> </a:t>
            </a:r>
            <a:r>
              <a:rPr lang="en-US" baseline="0" err="1" smtClean="0"/>
              <a:t>để</a:t>
            </a:r>
            <a:r>
              <a:rPr lang="en-US" baseline="0" smtClean="0"/>
              <a:t> </a:t>
            </a:r>
            <a:r>
              <a:rPr lang="en-US" baseline="0" smtClean="0">
                <a:solidFill>
                  <a:srgbClr val="FF0000"/>
                </a:solidFill>
              </a:rPr>
              <a:t>không </a:t>
            </a:r>
            <a:r>
              <a:rPr lang="en-US" baseline="0" dirty="0" err="1" smtClean="0"/>
              <a:t>quá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phức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tạp</a:t>
            </a:r>
            <a:r>
              <a:rPr lang="en-US" baseline="0" dirty="0" smtClean="0"/>
              <a:t>.</a:t>
            </a: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trình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trên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lại</a:t>
            </a:r>
            <a:r>
              <a:rPr lang="en-US" baseline="0" dirty="0" smtClean="0"/>
              <a:t> chia </a:t>
            </a:r>
            <a:r>
              <a:rPr lang="en-US" baseline="0" dirty="0" err="1" smtClean="0"/>
              <a:t>thành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nhiều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trình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nhỏ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nữa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Ví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dụ</a:t>
            </a:r>
            <a:r>
              <a:rPr lang="en-US" baseline="0" dirty="0" smtClean="0"/>
              <a:t>, chi </a:t>
            </a:r>
            <a:r>
              <a:rPr lang="en-US" baseline="0" dirty="0" err="1" smtClean="0"/>
              <a:t>tiền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gửi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thì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thể</a:t>
            </a:r>
            <a:r>
              <a:rPr lang="en-US" baseline="0" dirty="0" smtClean="0"/>
              <a:t> chia </a:t>
            </a:r>
            <a:r>
              <a:rPr lang="en-US" baseline="0" dirty="0" err="1" smtClean="0"/>
              <a:t>thành</a:t>
            </a:r>
            <a:r>
              <a:rPr lang="en-US" baseline="0" dirty="0" smtClean="0"/>
              <a:t> chi </a:t>
            </a:r>
            <a:r>
              <a:rPr lang="en-US" baseline="0" dirty="0" err="1" smtClean="0"/>
              <a:t>thanh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cấp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rút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tiền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gửi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về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nhập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quỹ</a:t>
            </a:r>
            <a:r>
              <a:rPr lang="en-US" baseline="0" dirty="0" smtClean="0"/>
              <a:t>…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Ở </a:t>
            </a:r>
            <a:r>
              <a:rPr lang="en-US" baseline="0" dirty="0" err="1" smtClean="0"/>
              <a:t>đây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sẽ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xét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trình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tiền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mặt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trình</a:t>
            </a:r>
            <a:r>
              <a:rPr lang="en-US" baseline="0" dirty="0" smtClean="0"/>
              <a:t> chi </a:t>
            </a:r>
            <a:r>
              <a:rPr lang="en-US" baseline="0" dirty="0" err="1" smtClean="0"/>
              <a:t>tiền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mặt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người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học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nắm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được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nét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bản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Đây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chỉ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một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báo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chính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tính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thiệu</a:t>
            </a:r>
            <a:r>
              <a:rPr lang="en-US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16163"/>
            <a:ext cx="8077200" cy="585787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9725" y="228600"/>
            <a:ext cx="2101850" cy="36591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156325" cy="36591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15400" cy="590931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3pPr>
            <a:lvl4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4pPr>
            <a:lvl5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AutoShape 5"/>
          <p:cNvSpPr>
            <a:spLocks noChangeArrowheads="1"/>
          </p:cNvSpPr>
          <p:nvPr userDrawn="1"/>
        </p:nvSpPr>
        <p:spPr bwMode="auto">
          <a:xfrm>
            <a:off x="228600" y="914400"/>
            <a:ext cx="8763000" cy="5638800"/>
          </a:xfrm>
          <a:prstGeom prst="roundRect">
            <a:avLst>
              <a:gd name="adj" fmla="val 1565"/>
            </a:avLst>
          </a:prstGeom>
          <a:solidFill>
            <a:schemeClr val="tx1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419600"/>
            <a:ext cx="7772400" cy="1200329"/>
          </a:xfrm>
        </p:spPr>
        <p:txBody>
          <a:bodyPr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895600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7638"/>
            <a:ext cx="4129088" cy="2470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417638"/>
            <a:ext cx="4129087" cy="2470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646331"/>
          </a:xfrm>
        </p:spPr>
        <p:txBody>
          <a:bodyPr/>
          <a:lstStyle>
            <a:lvl1pPr>
              <a:defRPr b="1" cap="none" spc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35113"/>
            <a:ext cx="41148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74875"/>
            <a:ext cx="4114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8769"/>
            <a:ext cx="3008313" cy="646331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03366"/>
            </a:gs>
            <a:gs pos="0">
              <a:srgbClr val="0070C0"/>
            </a:gs>
            <a:gs pos="100000">
              <a:srgbClr val="0092B4"/>
            </a:gs>
            <a:gs pos="0">
              <a:srgbClr val="21A0FF"/>
            </a:gs>
            <a:gs pos="100000">
              <a:srgbClr val="117D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838200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lvl="0"/>
            <a:r>
              <a:rPr lang="en-US" dirty="0" smtClean="0"/>
              <a:t>Click to edit Title Slide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7638"/>
            <a:ext cx="8410575" cy="247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028" name="Picture 11" descr="bulle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336088" y="0"/>
            <a:ext cx="2413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 userDrawn="1"/>
        </p:nvSpPr>
        <p:spPr>
          <a:xfrm>
            <a:off x="152400" y="6611779"/>
            <a:ext cx="2209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Bản</a:t>
            </a:r>
            <a:r>
              <a:rPr lang="en-US" sz="1000" i="1" baseline="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i="1" baseline="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quyền</a:t>
            </a:r>
            <a:r>
              <a:rPr lang="en-US" sz="1000" i="1" baseline="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1000" i="1" baseline="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Cty</a:t>
            </a:r>
            <a:r>
              <a:rPr lang="en-US" sz="1000" i="1" baseline="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i="1" baseline="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1000" i="1" baseline="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i="1" baseline="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mềm</a:t>
            </a:r>
            <a:r>
              <a:rPr lang="en-US" sz="1000" i="1" baseline="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FAST.</a:t>
            </a:r>
            <a:endParaRPr lang="en-US" sz="1000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ln>
            <a:prstDash val="solid"/>
          </a:ln>
          <a:solidFill>
            <a:srgbClr val="00B050"/>
          </a:solidFill>
          <a:effectLst/>
          <a:latin typeface="Microsoft Sans Serif" pitchFamily="34" charset="0"/>
          <a:ea typeface="+mj-ea"/>
          <a:cs typeface="Microsoft Sans Serif" pitchFamily="34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ambria" pitchFamily="18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ambria" pitchFamily="18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ambria" pitchFamily="18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ambria" pitchFamily="18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Segoe Semibold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Segoe Semibold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Segoe Semibold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Segoe Semibold" pitchFamily="34" charset="0"/>
        </a:defRPr>
      </a:lvl9pPr>
    </p:titleStyle>
    <p:bodyStyle>
      <a:lvl1pPr marL="447675" indent="-447675" algn="l" rtl="0" fontAlgn="base">
        <a:spcBef>
          <a:spcPct val="25000"/>
        </a:spcBef>
        <a:spcAft>
          <a:spcPct val="25000"/>
        </a:spcAft>
        <a:buClr>
          <a:schemeClr val="tx2"/>
        </a:buClr>
        <a:buFont typeface="Wingdings 2" pitchFamily="18" charset="2"/>
        <a:buBlip>
          <a:blip r:embed="rId13"/>
        </a:buBlip>
        <a:defRPr sz="2800">
          <a:solidFill>
            <a:schemeClr val="tx1"/>
          </a:solidFill>
          <a:latin typeface="Microsoft Sans Serif" pitchFamily="34" charset="0"/>
          <a:ea typeface="+mn-ea"/>
          <a:cs typeface="Microsoft Sans Serif" pitchFamily="34" charset="0"/>
        </a:defRPr>
      </a:lvl1pPr>
      <a:lvl2pPr marL="833438" indent="-354013" algn="l" rtl="0" fontAlgn="base">
        <a:spcBef>
          <a:spcPct val="25000"/>
        </a:spcBef>
        <a:spcAft>
          <a:spcPct val="25000"/>
        </a:spcAft>
        <a:buClr>
          <a:schemeClr val="tx2"/>
        </a:buClr>
        <a:buFont typeface="Wingdings 2" pitchFamily="18" charset="2"/>
        <a:buBlip>
          <a:blip r:embed="rId13"/>
        </a:buBlip>
        <a:defRPr sz="2400">
          <a:solidFill>
            <a:schemeClr val="tx1"/>
          </a:solidFill>
          <a:latin typeface="Microsoft Sans Serif" pitchFamily="34" charset="0"/>
          <a:cs typeface="Microsoft Sans Serif" pitchFamily="34" charset="0"/>
        </a:defRPr>
      </a:lvl2pPr>
      <a:lvl3pPr marL="1208088" indent="-373063" algn="l" rtl="0" fontAlgn="base">
        <a:spcBef>
          <a:spcPct val="25000"/>
        </a:spcBef>
        <a:spcAft>
          <a:spcPct val="25000"/>
        </a:spcAft>
        <a:buClr>
          <a:schemeClr val="tx2"/>
        </a:buClr>
        <a:buFont typeface="Wingdings 2" pitchFamily="18" charset="2"/>
        <a:buBlip>
          <a:blip r:embed="rId13"/>
        </a:buBlip>
        <a:defRPr sz="2000">
          <a:solidFill>
            <a:schemeClr val="tx1"/>
          </a:solidFill>
          <a:latin typeface="Microsoft Sans Serif" pitchFamily="34" charset="0"/>
          <a:cs typeface="Microsoft Sans Serif" pitchFamily="34" charset="0"/>
        </a:defRPr>
      </a:lvl3pPr>
      <a:lvl4pPr marL="1544638" indent="-334963" algn="l" rtl="0" fontAlgn="base">
        <a:spcBef>
          <a:spcPct val="25000"/>
        </a:spcBef>
        <a:spcAft>
          <a:spcPct val="25000"/>
        </a:spcAft>
        <a:buClr>
          <a:schemeClr val="tx2"/>
        </a:buClr>
        <a:buFont typeface="Wingdings 2" pitchFamily="18" charset="2"/>
        <a:buBlip>
          <a:blip r:embed="rId13"/>
        </a:buBlip>
        <a:defRPr sz="2000">
          <a:solidFill>
            <a:schemeClr val="tx1"/>
          </a:solidFill>
          <a:latin typeface="Microsoft Sans Serif" pitchFamily="34" charset="0"/>
          <a:cs typeface="Microsoft Sans Serif" pitchFamily="34" charset="0"/>
        </a:defRPr>
      </a:lvl4pPr>
      <a:lvl5pPr marL="1851025" indent="-304800" algn="l" rtl="0" fontAlgn="base">
        <a:spcBef>
          <a:spcPct val="25000"/>
        </a:spcBef>
        <a:spcAft>
          <a:spcPct val="25000"/>
        </a:spcAft>
        <a:buClr>
          <a:schemeClr val="tx2"/>
        </a:buClr>
        <a:buFont typeface="Wingdings 2" pitchFamily="18" charset="2"/>
        <a:buBlip>
          <a:blip r:embed="rId13"/>
        </a:buBlip>
        <a:defRPr sz="2000">
          <a:solidFill>
            <a:schemeClr val="tx1"/>
          </a:solidFill>
          <a:latin typeface="Microsoft Sans Serif" pitchFamily="34" charset="0"/>
          <a:cs typeface="Microsoft Sans Serif" pitchFamily="34" charset="0"/>
        </a:defRPr>
      </a:lvl5pPr>
      <a:lvl6pPr marL="2308225" indent="-304800" algn="l" rtl="0" eaLnBrk="1" fontAlgn="base" hangingPunct="1">
        <a:spcBef>
          <a:spcPct val="25000"/>
        </a:spcBef>
        <a:spcAft>
          <a:spcPct val="25000"/>
        </a:spcAft>
        <a:buClr>
          <a:schemeClr val="tx2"/>
        </a:buClr>
        <a:buFont typeface="Wingdings 2" pitchFamily="18" charset="2"/>
        <a:buBlip>
          <a:blip r:embed="rId13"/>
        </a:buBlip>
        <a:defRPr sz="2000">
          <a:solidFill>
            <a:schemeClr val="tx1"/>
          </a:solidFill>
          <a:latin typeface="+mn-lt"/>
        </a:defRPr>
      </a:lvl6pPr>
      <a:lvl7pPr marL="2765425" indent="-304800" algn="l" rtl="0" eaLnBrk="1" fontAlgn="base" hangingPunct="1">
        <a:spcBef>
          <a:spcPct val="25000"/>
        </a:spcBef>
        <a:spcAft>
          <a:spcPct val="25000"/>
        </a:spcAft>
        <a:buClr>
          <a:schemeClr val="tx2"/>
        </a:buClr>
        <a:buFont typeface="Wingdings 2" pitchFamily="18" charset="2"/>
        <a:buBlip>
          <a:blip r:embed="rId13"/>
        </a:buBlip>
        <a:defRPr sz="2000">
          <a:solidFill>
            <a:schemeClr val="tx1"/>
          </a:solidFill>
          <a:latin typeface="+mn-lt"/>
        </a:defRPr>
      </a:lvl7pPr>
      <a:lvl8pPr marL="3222625" indent="-304800" algn="l" rtl="0" eaLnBrk="1" fontAlgn="base" hangingPunct="1">
        <a:spcBef>
          <a:spcPct val="25000"/>
        </a:spcBef>
        <a:spcAft>
          <a:spcPct val="25000"/>
        </a:spcAft>
        <a:buClr>
          <a:schemeClr val="tx2"/>
        </a:buClr>
        <a:buFont typeface="Wingdings 2" pitchFamily="18" charset="2"/>
        <a:buBlip>
          <a:blip r:embed="rId13"/>
        </a:buBlip>
        <a:defRPr sz="2000">
          <a:solidFill>
            <a:schemeClr val="tx1"/>
          </a:solidFill>
          <a:latin typeface="+mn-lt"/>
        </a:defRPr>
      </a:lvl8pPr>
      <a:lvl9pPr marL="3679825" indent="-304800" algn="l" rtl="0" eaLnBrk="1" fontAlgn="base" hangingPunct="1">
        <a:spcBef>
          <a:spcPct val="25000"/>
        </a:spcBef>
        <a:spcAft>
          <a:spcPct val="25000"/>
        </a:spcAft>
        <a:buClr>
          <a:schemeClr val="tx2"/>
        </a:buClr>
        <a:buFont typeface="Wingdings 2" pitchFamily="18" charset="2"/>
        <a:buBlip>
          <a:blip r:embed="rId13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5493" y="1267700"/>
            <a:ext cx="8077200" cy="424732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z="2400" dirty="0" err="1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Kế</a:t>
            </a:r>
            <a:r>
              <a:rPr lang="en-US" sz="2400" dirty="0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400" dirty="0" err="1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toán</a:t>
            </a:r>
            <a:r>
              <a:rPr lang="en-US" sz="2400" dirty="0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400" dirty="0" err="1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máy</a:t>
            </a:r>
            <a:endParaRPr lang="en-US" sz="2400" dirty="0">
              <a:ln>
                <a:noFill/>
              </a:ln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228535" cy="11079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66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Kế</a:t>
            </a:r>
            <a:r>
              <a:rPr lang="en-US" sz="6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66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toán</a:t>
            </a:r>
            <a:r>
              <a:rPr lang="en-US" sz="6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66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vốn</a:t>
            </a:r>
            <a:r>
              <a:rPr lang="en-US" sz="6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66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bằng</a:t>
            </a:r>
            <a:r>
              <a:rPr lang="en-US" sz="6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66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tiền</a:t>
            </a:r>
            <a:endParaRPr lang="en-US" sz="66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219200" y="2743200"/>
            <a:ext cx="5410200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 err="1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Giảng</a:t>
            </a:r>
            <a:r>
              <a:rPr lang="en-US" sz="2400" dirty="0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400" dirty="0" err="1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viên</a:t>
            </a:r>
            <a:r>
              <a:rPr lang="en-US" sz="2400" dirty="0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 err="1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Khoa</a:t>
            </a:r>
            <a:r>
              <a:rPr lang="en-US" sz="2400" dirty="0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 err="1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Trường</a:t>
            </a:r>
            <a:r>
              <a:rPr lang="en-US" sz="2400" dirty="0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: </a:t>
            </a:r>
            <a:endParaRPr lang="en-US" sz="2400" dirty="0">
              <a:ln>
                <a:noFill/>
              </a:ln>
              <a:effectLst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B/c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của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kế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r>
              <a:rPr lang="en-US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vốn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bằng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tiền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(1/5)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81000" y="990600"/>
            <a:ext cx="8382000" cy="2277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1200"/>
              </a:spcBef>
              <a:buAutoNum type="arabicPeriod"/>
              <a:defRPr/>
            </a:pPr>
            <a:r>
              <a:rPr lang="en-US" sz="2800" b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Sổ </a:t>
            </a: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quỹ</a:t>
            </a:r>
            <a:r>
              <a:rPr lang="en-US" sz="2800" b="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tiền</a:t>
            </a:r>
            <a:r>
              <a:rPr lang="en-US" sz="2800" b="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mặt</a:t>
            </a:r>
            <a:r>
              <a:rPr lang="en-US" sz="2800" b="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(</a:t>
            </a: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của</a:t>
            </a:r>
            <a:r>
              <a:rPr lang="en-US" sz="2800" b="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thủ</a:t>
            </a:r>
            <a:r>
              <a:rPr lang="en-US" sz="2800" b="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quỹ</a:t>
            </a:r>
            <a:r>
              <a:rPr lang="en-US" sz="2800" b="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)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AutoNum type="arabicPeriod"/>
              <a:defRPr/>
            </a:pPr>
            <a:r>
              <a:rPr lang="en-US" sz="2800" b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Sổ </a:t>
            </a:r>
            <a:r>
              <a:rPr lang="en-US" sz="2800" b="0" dirty="0" err="1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nhật</a:t>
            </a:r>
            <a:r>
              <a:rPr lang="en-US" sz="2800" b="0" dirty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ký</a:t>
            </a:r>
            <a:r>
              <a:rPr lang="en-US" sz="2800" b="0" dirty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thu</a:t>
            </a:r>
            <a:endParaRPr lang="en-US" sz="2800" b="0" dirty="0">
              <a:solidFill>
                <a:srgbClr val="002060"/>
              </a:solidFill>
              <a:effectLst/>
              <a:latin typeface="Microsoft Sans Serif" pitchFamily="34" charset="0"/>
              <a:cs typeface="Microsoft Sans Serif" pitchFamily="34" charset="0"/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AutoNum type="arabicPeriod"/>
              <a:defRPr/>
            </a:pPr>
            <a:r>
              <a:rPr lang="en-US" sz="2800" b="0" dirty="0" err="1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Sổ</a:t>
            </a:r>
            <a:r>
              <a:rPr lang="en-US" sz="2800" b="0" dirty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nhật</a:t>
            </a:r>
            <a:r>
              <a:rPr lang="en-US" sz="2800" b="0" dirty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err="1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ký</a:t>
            </a:r>
            <a:r>
              <a:rPr lang="en-US" sz="2800" b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chi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AutoNum type="arabicPeriod"/>
              <a:defRPr/>
            </a:pPr>
            <a:r>
              <a:rPr lang="en-US" sz="2800" b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Báo cáo tiền vay</a:t>
            </a:r>
            <a:endParaRPr lang="en-US" sz="2800" b="0" dirty="0">
              <a:solidFill>
                <a:srgbClr val="002060"/>
              </a:solidFill>
              <a:effectLst/>
              <a:latin typeface="Microsoft Sans Serif" pitchFamily="34" charset="0"/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4142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B/c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của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kế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vốn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bằng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tiền</a:t>
            </a:r>
            <a:r>
              <a:rPr lang="en-US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(2/5)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3.1.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Sổ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quỹ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mặt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thủ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quỹ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981200"/>
            <a:ext cx="7620000" cy="3429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716965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B/c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của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kế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vốn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bằng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tiền</a:t>
            </a:r>
            <a:r>
              <a:rPr lang="en-US" kern="12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(3/5)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3.2.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Sổ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ký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thu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tiền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828800"/>
            <a:ext cx="7543800" cy="3124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8491113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B/c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của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kế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vốn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bằng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tiền</a:t>
            </a:r>
            <a:r>
              <a:rPr lang="en-US" kern="12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(4/5)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3.3.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Sổ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ký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chi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tiền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1" y="1914524"/>
            <a:ext cx="7696200" cy="31908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993368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B/c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của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kế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vốn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bằng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tiền</a:t>
            </a:r>
            <a:r>
              <a:rPr lang="en-US" kern="12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(5/5)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3.4. Báo cáo tiền vay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981200"/>
            <a:ext cx="6705600" cy="3124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993368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Quy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trình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thực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hiện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trên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phần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mềm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99976991"/>
              </p:ext>
            </p:extLst>
          </p:nvPr>
        </p:nvGraphicFramePr>
        <p:xfrm>
          <a:off x="3124200" y="990599"/>
          <a:ext cx="3810000" cy="5559975"/>
        </p:xfrm>
        <a:graphic>
          <a:graphicData uri="http://schemas.openxmlformats.org/presentationml/2006/ole">
            <p:oleObj spid="_x0000_s6162" name="Visio" r:id="rId4" imgW="2813151" imgH="4113428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1820409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Khai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báo</a:t>
            </a:r>
            <a:r>
              <a:rPr lang="en-US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tham số và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danh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mục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74676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800" b="0" dirty="0" err="1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Khai</a:t>
            </a:r>
            <a:r>
              <a:rPr lang="en-US" sz="2800" b="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err="1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báo</a:t>
            </a:r>
            <a:r>
              <a:rPr lang="en-US" sz="2800" b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danh mục khách hàng/nhà cung cấp</a:t>
            </a:r>
            <a:endParaRPr lang="en-US" sz="2800" b="0" dirty="0" smtClean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800" b="0" dirty="0" err="1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Khai</a:t>
            </a:r>
            <a:r>
              <a:rPr lang="en-US" sz="2800" b="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báo</a:t>
            </a:r>
            <a:r>
              <a:rPr lang="en-US" sz="2800" b="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danh</a:t>
            </a:r>
            <a:r>
              <a:rPr lang="en-US" sz="2800" b="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mục</a:t>
            </a:r>
            <a:r>
              <a:rPr lang="en-US" sz="2800" b="0" dirty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err="1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ngân</a:t>
            </a:r>
            <a:r>
              <a:rPr lang="en-US" sz="2800" b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hàng</a:t>
            </a:r>
            <a:endParaRPr lang="en-US" sz="2800" b="0" dirty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1977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Khai</a:t>
            </a:r>
            <a:r>
              <a:rPr lang="en-US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báo tham số và danh mục (2/3)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1752600"/>
            <a:ext cx="6172200" cy="419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066800" y="12192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800" b="0" smtClean="0">
                <a:ln>
                  <a:prstDash val="solid"/>
                </a:ln>
                <a:solidFill>
                  <a:srgbClr val="002060"/>
                </a:solidFill>
                <a:latin typeface="Arial" pitchFamily="34" charset="0"/>
                <a:ea typeface="+mj-ea"/>
              </a:rPr>
              <a:t>5.1.Danh</a:t>
            </a:r>
            <a:r>
              <a:rPr lang="en-US" sz="2800" b="0" smtClean="0">
                <a:solidFill>
                  <a:schemeClr val="bg1"/>
                </a:solidFill>
                <a:latin typeface="Arial" pitchFamily="34" charset="0"/>
              </a:rPr>
              <a:t> mục khách hàng (nhà CC)</a:t>
            </a:r>
            <a:r>
              <a:rPr lang="en-US" sz="280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endParaRPr lang="en-US" sz="2800" dirty="0" smtClean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1977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Khai</a:t>
            </a:r>
            <a:r>
              <a:rPr lang="en-US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báo tham số và danh mục (3/3)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2192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800" b="0" smtClean="0">
                <a:solidFill>
                  <a:schemeClr val="bg1"/>
                </a:solidFill>
                <a:latin typeface="Arial" pitchFamily="34" charset="0"/>
              </a:rPr>
              <a:t>5.2. Danh mục tài khoản ngân hàng</a:t>
            </a:r>
            <a:endParaRPr lang="en-US" sz="2800" b="0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781492"/>
            <a:ext cx="6324600" cy="362870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01977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Nhập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số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dư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ban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đầu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400" b="0" err="1" smtClean="0">
                <a:solidFill>
                  <a:schemeClr val="bg1"/>
                </a:solidFill>
                <a:latin typeface="Arial" pitchFamily="34" charset="0"/>
              </a:rPr>
              <a:t>Nhập</a:t>
            </a:r>
            <a:r>
              <a:rPr lang="en-US" sz="2400" b="0" smtClean="0">
                <a:solidFill>
                  <a:schemeClr val="bg1"/>
                </a:solidFill>
                <a:latin typeface="Arial" pitchFamily="34" charset="0"/>
              </a:rPr>
              <a:t> số dư đầu các </a:t>
            </a:r>
            <a:r>
              <a:rPr lang="en-US" sz="2400" b="0" dirty="0" err="1" smtClean="0">
                <a:solidFill>
                  <a:schemeClr val="bg1"/>
                </a:solidFill>
                <a:latin typeface="Arial" pitchFamily="34" charset="0"/>
              </a:rPr>
              <a:t>tài</a:t>
            </a:r>
            <a:r>
              <a:rPr lang="en-US" sz="2400" b="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2400" b="0" dirty="0" err="1" smtClean="0">
                <a:solidFill>
                  <a:schemeClr val="bg1"/>
                </a:solidFill>
                <a:latin typeface="Arial" pitchFamily="34" charset="0"/>
              </a:rPr>
              <a:t>khoản</a:t>
            </a:r>
            <a:r>
              <a:rPr lang="en-US" sz="2400" b="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2400" b="0" dirty="0" err="1" smtClean="0">
                <a:solidFill>
                  <a:schemeClr val="bg1"/>
                </a:solidFill>
                <a:latin typeface="Arial" pitchFamily="34" charset="0"/>
              </a:rPr>
              <a:t>tiền</a:t>
            </a:r>
            <a:r>
              <a:rPr lang="en-US" sz="2400" b="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2400" b="0" dirty="0" err="1" smtClean="0">
                <a:solidFill>
                  <a:schemeClr val="bg1"/>
                </a:solidFill>
                <a:latin typeface="Arial" pitchFamily="34" charset="0"/>
              </a:rPr>
              <a:t>mặt</a:t>
            </a:r>
            <a:r>
              <a:rPr lang="en-US" sz="2400" b="0" dirty="0" smtClean="0">
                <a:solidFill>
                  <a:schemeClr val="bg1"/>
                </a:solidFill>
                <a:latin typeface="Arial" pitchFamily="34" charset="0"/>
              </a:rPr>
              <a:t>, </a:t>
            </a:r>
            <a:r>
              <a:rPr lang="en-US" sz="2400" b="0" dirty="0" err="1" smtClean="0">
                <a:solidFill>
                  <a:schemeClr val="bg1"/>
                </a:solidFill>
                <a:latin typeface="Arial" pitchFamily="34" charset="0"/>
              </a:rPr>
              <a:t>tiền</a:t>
            </a:r>
            <a:r>
              <a:rPr lang="en-US" sz="2400" b="0" dirty="0" smtClean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sz="2400" b="0" dirty="0" err="1" smtClean="0">
                <a:solidFill>
                  <a:schemeClr val="bg1"/>
                </a:solidFill>
                <a:latin typeface="Arial" pitchFamily="34" charset="0"/>
              </a:rPr>
              <a:t>gửi</a:t>
            </a:r>
            <a:r>
              <a:rPr lang="en-US" sz="2400" b="0" dirty="0" smtClean="0">
                <a:solidFill>
                  <a:schemeClr val="bg1"/>
                </a:solidFill>
                <a:latin typeface="Arial" pitchFamily="34" charset="0"/>
              </a:rPr>
              <a:t>.</a:t>
            </a:r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119313"/>
            <a:ext cx="6629399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162068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15400" cy="590931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3600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Nội</a:t>
            </a:r>
            <a:r>
              <a:rPr lang="en-US" sz="3600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dung</a:t>
            </a:r>
          </a:p>
        </p:txBody>
      </p:sp>
      <p:sp>
        <p:nvSpPr>
          <p:cNvPr id="2" name="Rectangle 1"/>
          <p:cNvSpPr/>
          <p:nvPr/>
        </p:nvSpPr>
        <p:spPr>
          <a:xfrm>
            <a:off x="533400" y="1143000"/>
            <a:ext cx="80010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548640">
              <a:spcBef>
                <a:spcPts val="1200"/>
              </a:spcBef>
              <a:buFont typeface="+mj-lt"/>
              <a:buAutoNum type="arabicPeriod"/>
            </a:pPr>
            <a:r>
              <a:rPr lang="vi-VN" sz="3200" dirty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Sơ đồ hạch </a:t>
            </a:r>
            <a:r>
              <a:rPr lang="vi-VN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toán.</a:t>
            </a:r>
            <a:endParaRPr lang="en-US" sz="3200" dirty="0" smtClean="0">
              <a:solidFill>
                <a:srgbClr val="002060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marL="342900" lvl="0" indent="-548640">
              <a:spcBef>
                <a:spcPts val="1200"/>
              </a:spcBef>
              <a:buFont typeface="+mj-lt"/>
              <a:buAutoNum type="arabicPeriod"/>
            </a:pPr>
            <a:r>
              <a:rPr lang="en-US" sz="3200" dirty="0" err="1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Quy</a:t>
            </a:r>
            <a:r>
              <a:rPr lang="en-US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trình</a:t>
            </a:r>
            <a:r>
              <a:rPr lang="en-US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n.vụ</a:t>
            </a:r>
            <a:r>
              <a:rPr lang="en-US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, c</a:t>
            </a:r>
            <a:r>
              <a:rPr lang="vi-VN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ác </a:t>
            </a:r>
            <a:r>
              <a:rPr lang="vi-VN" sz="3200" dirty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mẫu </a:t>
            </a:r>
            <a:r>
              <a:rPr lang="vi-VN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c</a:t>
            </a:r>
            <a:r>
              <a:rPr lang="en-US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.</a:t>
            </a:r>
            <a:r>
              <a:rPr lang="en-US" sz="3200" dirty="0" err="1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từ</a:t>
            </a:r>
            <a:r>
              <a:rPr lang="vi-VN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, </a:t>
            </a:r>
            <a:r>
              <a:rPr lang="en-US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b/c.</a:t>
            </a:r>
          </a:p>
          <a:p>
            <a:pPr marL="342900" lvl="0" indent="-548640">
              <a:spcBef>
                <a:spcPts val="1200"/>
              </a:spcBef>
              <a:buFont typeface="+mj-lt"/>
              <a:buAutoNum type="arabicPeriod"/>
            </a:pPr>
            <a:r>
              <a:rPr lang="vi-VN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Quy </a:t>
            </a:r>
            <a:r>
              <a:rPr lang="vi-VN" sz="3200" dirty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trình thực hiện trên phần </a:t>
            </a:r>
            <a:r>
              <a:rPr lang="vi-VN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mềm.</a:t>
            </a:r>
            <a:endParaRPr lang="en-US" sz="3200" dirty="0" smtClean="0">
              <a:solidFill>
                <a:srgbClr val="002060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marL="342900" lvl="0" indent="-548640">
              <a:spcBef>
                <a:spcPts val="1200"/>
              </a:spcBef>
              <a:buFont typeface="+mj-lt"/>
              <a:buAutoNum type="arabicPeriod"/>
            </a:pPr>
            <a:r>
              <a:rPr lang="vi-VN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Kỹ </a:t>
            </a:r>
            <a:r>
              <a:rPr lang="vi-VN" sz="3200" dirty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năng </a:t>
            </a:r>
            <a:r>
              <a:rPr lang="vi-VN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thực </a:t>
            </a:r>
            <a:r>
              <a:rPr lang="vi-VN" sz="3200" dirty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hành trên phần </a:t>
            </a:r>
            <a:r>
              <a:rPr lang="vi-VN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mềm</a:t>
            </a:r>
            <a:r>
              <a:rPr lang="en-US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.</a:t>
            </a:r>
            <a:endParaRPr lang="en-US" sz="3200" dirty="0">
              <a:solidFill>
                <a:srgbClr val="00206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Cập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nhật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chứng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từ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(1/3)</a:t>
            </a:r>
            <a:endParaRPr lang="en-US" sz="18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81000" y="990600"/>
            <a:ext cx="838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 marL="514350" indent="-514350">
              <a:lnSpc>
                <a:spcPct val="100000"/>
              </a:lnSpc>
              <a:spcBef>
                <a:spcPts val="1200"/>
              </a:spcBef>
              <a:buAutoNum type="arabicPeriod"/>
              <a:defRPr/>
            </a:pP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Phiếu</a:t>
            </a:r>
            <a:r>
              <a:rPr lang="en-US" sz="2800" b="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thu</a:t>
            </a:r>
            <a:r>
              <a:rPr lang="en-US" sz="2800" b="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tiền</a:t>
            </a:r>
            <a:r>
              <a:rPr lang="en-US" sz="2800" b="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mặt</a:t>
            </a:r>
            <a:endParaRPr lang="en-US" sz="2800" b="0" dirty="0" smtClean="0">
              <a:solidFill>
                <a:srgbClr val="002060"/>
              </a:solidFill>
              <a:effectLst/>
              <a:latin typeface="Microsoft Sans Serif" pitchFamily="34" charset="0"/>
              <a:cs typeface="Microsoft Sans Serif" pitchFamily="34" charset="0"/>
            </a:endParaRP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AutoNum type="arabicPeriod"/>
              <a:defRPr/>
            </a:pP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Phiếu</a:t>
            </a:r>
            <a:r>
              <a:rPr lang="en-US" sz="2800" b="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chi </a:t>
            </a: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tiền</a:t>
            </a:r>
            <a:r>
              <a:rPr lang="en-US" sz="2800" b="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mặt</a:t>
            </a:r>
            <a:endParaRPr lang="en-US" sz="2800" b="0" dirty="0" smtClean="0">
              <a:solidFill>
                <a:srgbClr val="002060"/>
              </a:solidFill>
              <a:effectLst/>
              <a:latin typeface="Microsoft Sans Serif" pitchFamily="34" charset="0"/>
              <a:cs typeface="Microsoft Sans Serif" pitchFamily="34" charset="0"/>
            </a:endParaRP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AutoNum type="arabicPeriod"/>
              <a:defRPr/>
            </a:pP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Giấy</a:t>
            </a:r>
            <a:r>
              <a:rPr lang="en-US" sz="2800" b="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/</a:t>
            </a: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phiếu</a:t>
            </a:r>
            <a:r>
              <a:rPr lang="en-US" sz="2800" b="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báo</a:t>
            </a:r>
            <a:r>
              <a:rPr lang="en-US" sz="2800" b="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có</a:t>
            </a:r>
            <a:r>
              <a:rPr lang="en-US" sz="2800" b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(thu) tiền gửi của ngân hàng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AutoNum type="arabicPeriod"/>
              <a:defRPr/>
            </a:pPr>
            <a:r>
              <a:rPr lang="en-US" sz="2800" b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Giấy/phiếu báo nợ (chi) tiền gửi của ngân hàng.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AutoNum type="arabicPeriod"/>
              <a:defRPr/>
            </a:pPr>
            <a:endParaRPr lang="en-US" sz="2800" b="0" dirty="0">
              <a:solidFill>
                <a:srgbClr val="002060"/>
              </a:solidFill>
              <a:effectLst/>
              <a:latin typeface="Microsoft Sans Serif" pitchFamily="34" charset="0"/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81309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Cập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nhật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chứng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từ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(2/3)</a:t>
            </a:r>
            <a:endParaRPr lang="en-US" sz="18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7.1.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Phiếu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thu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mặt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524000"/>
            <a:ext cx="6781800" cy="378968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767868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Cập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nhật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chứng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từ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(3/3)</a:t>
            </a:r>
            <a:endParaRPr lang="en-US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7.2.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Phiếu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chi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mặt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1" y="1438274"/>
            <a:ext cx="6629400" cy="458152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168440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Lên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báo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cáo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(1/4)</a:t>
            </a:r>
            <a:endParaRPr lang="en-US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81000" y="990600"/>
            <a:ext cx="83820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 marL="514350" indent="-514350">
              <a:lnSpc>
                <a:spcPct val="100000"/>
              </a:lnSpc>
              <a:spcBef>
                <a:spcPts val="1200"/>
              </a:spcBef>
              <a:buAutoNum type="arabicPeriod"/>
              <a:defRPr/>
            </a:pPr>
            <a:r>
              <a:rPr lang="en-US" sz="2800" b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Sổ </a:t>
            </a: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quỹ</a:t>
            </a:r>
            <a:r>
              <a:rPr lang="en-US" sz="2800" b="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tiền</a:t>
            </a:r>
            <a:r>
              <a:rPr lang="en-US" sz="2800" b="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mặt</a:t>
            </a:r>
            <a:endParaRPr lang="en-US" sz="2800" b="0" dirty="0" smtClean="0">
              <a:solidFill>
                <a:srgbClr val="002060"/>
              </a:solidFill>
              <a:effectLst/>
              <a:latin typeface="Microsoft Sans Serif" pitchFamily="34" charset="0"/>
              <a:cs typeface="Microsoft Sans Serif" pitchFamily="34" charset="0"/>
            </a:endParaRP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AutoNum type="arabicPeriod"/>
              <a:defRPr/>
            </a:pPr>
            <a:r>
              <a:rPr lang="en-US" sz="2800" b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Sổ </a:t>
            </a: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nhật</a:t>
            </a:r>
            <a:r>
              <a:rPr lang="en-US" sz="2800" b="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ký</a:t>
            </a:r>
            <a:r>
              <a:rPr lang="en-US" sz="2800" b="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thu</a:t>
            </a:r>
            <a:r>
              <a:rPr lang="en-US" sz="2800" b="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tiền</a:t>
            </a:r>
            <a:endParaRPr lang="en-US" sz="2800" b="0" dirty="0" smtClean="0">
              <a:solidFill>
                <a:srgbClr val="002060"/>
              </a:solidFill>
              <a:effectLst/>
              <a:latin typeface="Microsoft Sans Serif" pitchFamily="34" charset="0"/>
              <a:cs typeface="Microsoft Sans Serif" pitchFamily="34" charset="0"/>
            </a:endParaRP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AutoNum type="arabicPeriod"/>
              <a:defRPr/>
            </a:pP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Sổ</a:t>
            </a:r>
            <a:r>
              <a:rPr lang="en-US" sz="2800" b="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nhật</a:t>
            </a:r>
            <a:r>
              <a:rPr lang="en-US" sz="2800" b="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ký</a:t>
            </a:r>
            <a:r>
              <a:rPr lang="en-US" sz="2800" b="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 chi </a:t>
            </a:r>
            <a:r>
              <a:rPr lang="en-US" sz="2800" b="0" dirty="0" err="1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tiền</a:t>
            </a:r>
            <a:r>
              <a:rPr lang="en-US" sz="2800" b="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.</a:t>
            </a:r>
            <a:endParaRPr lang="en-US" sz="2800" b="0" dirty="0">
              <a:solidFill>
                <a:srgbClr val="002060"/>
              </a:solidFill>
              <a:effectLst/>
              <a:latin typeface="Microsoft Sans Serif" pitchFamily="34" charset="0"/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31635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Lên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báo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cáo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(3/4)</a:t>
            </a:r>
            <a:endParaRPr lang="en-US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8.1.Sổ quỹ tiền mặt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2392044"/>
            <a:ext cx="6705600" cy="233235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414885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Lên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báo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cáo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(3/4)</a:t>
            </a:r>
            <a:endParaRPr lang="en-US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8.2.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ký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thu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tiền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209800"/>
            <a:ext cx="6629400" cy="2590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414885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Lên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báo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cáo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(4/4)</a:t>
            </a:r>
            <a:endParaRPr lang="en-US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8.3.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ký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chi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tiền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209800"/>
            <a:ext cx="6629400" cy="2438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825350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2316163"/>
            <a:ext cx="8077200" cy="585787"/>
          </a:xfrm>
        </p:spPr>
        <p:txBody>
          <a:bodyPr/>
          <a:lstStyle/>
          <a:p>
            <a:pPr algn="ctr"/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Xin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cám</a:t>
            </a:r>
            <a:r>
              <a:rPr lang="en-US" kern="12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ơn đã lắng nghe bài giảng!</a:t>
            </a:r>
            <a:endParaRPr lang="en-US" kern="12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50644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Sơ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đồ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hạch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(1/2)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1.1.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Sơ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đồ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hạch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toán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mặt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tk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111)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32343474"/>
              </p:ext>
            </p:extLst>
          </p:nvPr>
        </p:nvGraphicFramePr>
        <p:xfrm>
          <a:off x="722313" y="1600200"/>
          <a:ext cx="7242175" cy="4835525"/>
        </p:xfrm>
        <a:graphic>
          <a:graphicData uri="http://schemas.openxmlformats.org/presentationml/2006/ole">
            <p:oleObj spid="_x0000_s4122" name="Visio" r:id="rId4" imgW="7507251" imgH="5016446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2991048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Sơ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đồ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hạch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(2/2</a:t>
            </a:r>
            <a:r>
              <a:rPr lang="en-US" sz="1800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1.2.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Sơ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đồ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hạch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toán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gửi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NH (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tk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112)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43448565"/>
              </p:ext>
            </p:extLst>
          </p:nvPr>
        </p:nvGraphicFramePr>
        <p:xfrm>
          <a:off x="533400" y="1524000"/>
          <a:ext cx="8284044" cy="4800600"/>
        </p:xfrm>
        <a:graphic>
          <a:graphicData uri="http://schemas.openxmlformats.org/presentationml/2006/ole">
            <p:oleObj spid="_x0000_s5146" name="Visio" r:id="rId4" imgW="7457260" imgH="4330814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8286183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Quy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trình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nghiệp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vụ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(1/5)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990600"/>
            <a:ext cx="8382000" cy="3607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 marL="514350" indent="-514350">
              <a:spcBef>
                <a:spcPts val="1200"/>
              </a:spcBef>
              <a:buAutoNum type="arabicPeriod"/>
              <a:defRPr/>
            </a:pP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trình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thu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, chi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mặt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tại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quỹ</a:t>
            </a:r>
            <a:endParaRPr lang="en-US" sz="2800" dirty="0" smtClean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71550" lvl="1" indent="-514350">
              <a:spcBef>
                <a:spcPts val="1200"/>
              </a:spcBef>
              <a:buAutoNum type="arabicPeriod"/>
              <a:defRPr/>
            </a:pP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Quy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trình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thu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tiền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mặt</a:t>
            </a:r>
            <a:endParaRPr lang="en-US" sz="20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971550" lvl="1" indent="-514350">
              <a:spcBef>
                <a:spcPts val="1200"/>
              </a:spcBef>
              <a:buAutoNum type="arabicPeriod"/>
              <a:defRPr/>
            </a:pP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Quy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trình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chi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tiền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mặt</a:t>
            </a:r>
            <a:endParaRPr lang="en-US" sz="20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971550" lvl="1" indent="-514350">
              <a:spcBef>
                <a:spcPts val="1200"/>
              </a:spcBef>
              <a:buAutoNum type="arabicPeriod"/>
              <a:defRPr/>
            </a:pP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Đối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chiếu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giữa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sổ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kế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toán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tiền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mặt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sổ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quỹ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.</a:t>
            </a:r>
          </a:p>
          <a:p>
            <a:pPr marL="514350" indent="-514350">
              <a:spcBef>
                <a:spcPts val="1200"/>
              </a:spcBef>
              <a:buAutoNum type="arabicPeriod"/>
              <a:defRPr/>
            </a:pP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trình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thu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, chi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gửi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tại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ngân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hàng</a:t>
            </a:r>
            <a:endParaRPr lang="en-US" sz="2800" dirty="0" smtClean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71550" lvl="1" indent="-514350">
              <a:spcBef>
                <a:spcPts val="1200"/>
              </a:spcBef>
              <a:buAutoNum type="arabicPeriod"/>
              <a:defRPr/>
            </a:pPr>
            <a:r>
              <a:rPr lang="en-US" sz="2000" dirty="0" err="1">
                <a:solidFill>
                  <a:srgbClr val="002060"/>
                </a:solidFill>
                <a:effectLst/>
                <a:latin typeface="Arial" pitchFamily="34" charset="0"/>
              </a:rPr>
              <a:t>Quy</a:t>
            </a:r>
            <a:r>
              <a:rPr lang="en-US" sz="2000" dirty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Arial" pitchFamily="34" charset="0"/>
              </a:rPr>
              <a:t>trình</a:t>
            </a:r>
            <a:r>
              <a:rPr lang="en-US" sz="2000" dirty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Arial" pitchFamily="34" charset="0"/>
              </a:rPr>
              <a:t>thu</a:t>
            </a:r>
            <a:r>
              <a:rPr lang="en-US" sz="2000" dirty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tiền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gửi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tại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ngân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hàng</a:t>
            </a:r>
            <a:endParaRPr lang="en-US" sz="20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971550" lvl="1" indent="-514350">
              <a:spcBef>
                <a:spcPts val="1200"/>
              </a:spcBef>
              <a:buAutoNum type="arabicPeriod"/>
              <a:defRPr/>
            </a:pPr>
            <a:r>
              <a:rPr lang="en-US" sz="2000" dirty="0" err="1">
                <a:solidFill>
                  <a:srgbClr val="002060"/>
                </a:solidFill>
                <a:effectLst/>
                <a:latin typeface="Arial" pitchFamily="34" charset="0"/>
              </a:rPr>
              <a:t>Quy</a:t>
            </a:r>
            <a:r>
              <a:rPr lang="en-US" sz="2000" dirty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Arial" pitchFamily="34" charset="0"/>
              </a:rPr>
              <a:t>trình</a:t>
            </a:r>
            <a:r>
              <a:rPr lang="en-US" sz="2000" dirty="0">
                <a:solidFill>
                  <a:srgbClr val="002060"/>
                </a:solidFill>
                <a:effectLst/>
                <a:latin typeface="Arial" pitchFamily="34" charset="0"/>
              </a:rPr>
              <a:t> chi </a:t>
            </a:r>
            <a:r>
              <a:rPr lang="en-US" sz="2000" dirty="0" err="1">
                <a:solidFill>
                  <a:srgbClr val="002060"/>
                </a:solidFill>
                <a:effectLst/>
                <a:latin typeface="Arial" pitchFamily="34" charset="0"/>
              </a:rPr>
              <a:t>tiền</a:t>
            </a:r>
            <a:r>
              <a:rPr lang="en-US" sz="2000" dirty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gửi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tại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ngân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hàng</a:t>
            </a:r>
            <a:endParaRPr lang="en-US" sz="2000" dirty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971550" lvl="1" indent="-514350">
              <a:spcBef>
                <a:spcPts val="1200"/>
              </a:spcBef>
              <a:buAutoNum type="arabicPeriod"/>
              <a:defRPr/>
            </a:pPr>
            <a:r>
              <a:rPr lang="en-US" sz="2000" dirty="0" err="1">
                <a:solidFill>
                  <a:srgbClr val="002060"/>
                </a:solidFill>
                <a:effectLst/>
                <a:latin typeface="Arial" pitchFamily="34" charset="0"/>
              </a:rPr>
              <a:t>Đối</a:t>
            </a:r>
            <a:r>
              <a:rPr lang="en-US" sz="2000" dirty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Arial" pitchFamily="34" charset="0"/>
              </a:rPr>
              <a:t>chiếu</a:t>
            </a:r>
            <a:r>
              <a:rPr lang="en-US" sz="2000" dirty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giữa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sổ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kế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effectLst/>
                <a:latin typeface="Arial" pitchFamily="34" charset="0"/>
              </a:rPr>
              <a:t>toán</a:t>
            </a:r>
            <a:r>
              <a:rPr lang="en-US" sz="2000" dirty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tiền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gửi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sổ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phụ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ngân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hàng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.</a:t>
            </a:r>
            <a:endParaRPr lang="en-US" sz="2000" dirty="0"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16191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Quy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trình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nghiệp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vụ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(2/5)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2.1.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trình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thu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mặt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524000"/>
            <a:ext cx="8305800" cy="48768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0467333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Quy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trình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nghiệp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vụ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(3/5)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2.1.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trình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thu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mặt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mẫu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phiếu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thu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8755" y="1524000"/>
            <a:ext cx="6368845" cy="48768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3178982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Quy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trình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nghiệp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vụ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(4/5)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2.2.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trình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chi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mặt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1" y="1447800"/>
            <a:ext cx="7467599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285795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Quy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trình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nghiệp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vụ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(5/5)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2.2.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trình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chi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tiền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mặt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mẫu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phiếu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chi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1" y="1447800"/>
            <a:ext cx="6324599" cy="4953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8528070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MBS Blue - v5, Mar 2005 1">
      <a:dk1>
        <a:srgbClr val="000000"/>
      </a:dk1>
      <a:lt1>
        <a:srgbClr val="FFFFFF"/>
      </a:lt1>
      <a:dk2>
        <a:srgbClr val="30237F"/>
      </a:dk2>
      <a:lt2>
        <a:srgbClr val="FFB601"/>
      </a:lt2>
      <a:accent1>
        <a:srgbClr val="FAB286"/>
      </a:accent1>
      <a:accent2>
        <a:srgbClr val="2CB422"/>
      </a:accent2>
      <a:accent3>
        <a:srgbClr val="ADACC0"/>
      </a:accent3>
      <a:accent4>
        <a:srgbClr val="DADADA"/>
      </a:accent4>
      <a:accent5>
        <a:srgbClr val="FCD5C3"/>
      </a:accent5>
      <a:accent6>
        <a:srgbClr val="27A31E"/>
      </a:accent6>
      <a:hlink>
        <a:srgbClr val="EF6F21"/>
      </a:hlink>
      <a:folHlink>
        <a:srgbClr val="3992F3"/>
      </a:folHlink>
    </a:clrScheme>
    <a:fontScheme name="MBS Blue - v5, Mar 2005">
      <a:majorFont>
        <a:latin typeface="Segoe Semibold"/>
        <a:ea typeface=""/>
        <a:cs typeface=""/>
      </a:majorFont>
      <a:minorFont>
        <a:latin typeface="Segoe Semi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folHlink">
                <a:gamma/>
                <a:shade val="54118"/>
                <a:invGamma/>
              </a:schemeClr>
            </a:gs>
            <a:gs pos="50000">
              <a:schemeClr val="folHlink"/>
            </a:gs>
            <a:gs pos="100000">
              <a:schemeClr val="folHlink">
                <a:gamma/>
                <a:shade val="54118"/>
                <a:invGamma/>
              </a:schemeClr>
            </a:gs>
          </a:gsLst>
          <a:lin ang="2700000" scaled="1"/>
        </a:gradFill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Semibol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folHlink">
                <a:gamma/>
                <a:shade val="54118"/>
                <a:invGamma/>
              </a:schemeClr>
            </a:gs>
            <a:gs pos="50000">
              <a:schemeClr val="folHlink"/>
            </a:gs>
            <a:gs pos="100000">
              <a:schemeClr val="folHlink">
                <a:gamma/>
                <a:shade val="54118"/>
                <a:invGamma/>
              </a:schemeClr>
            </a:gs>
          </a:gsLst>
          <a:lin ang="2700000" scaled="1"/>
        </a:gradFill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Semibold" pitchFamily="34" charset="0"/>
          </a:defRPr>
        </a:defPPr>
      </a:lstStyle>
    </a:lnDef>
  </a:objectDefaults>
  <a:extraClrSchemeLst>
    <a:extraClrScheme>
      <a:clrScheme name="MBS Blue - v5, Mar 2005 1">
        <a:dk1>
          <a:srgbClr val="000000"/>
        </a:dk1>
        <a:lt1>
          <a:srgbClr val="FFFFFF"/>
        </a:lt1>
        <a:dk2>
          <a:srgbClr val="30237F"/>
        </a:dk2>
        <a:lt2>
          <a:srgbClr val="FFB601"/>
        </a:lt2>
        <a:accent1>
          <a:srgbClr val="FAB286"/>
        </a:accent1>
        <a:accent2>
          <a:srgbClr val="2CB422"/>
        </a:accent2>
        <a:accent3>
          <a:srgbClr val="ADACC0"/>
        </a:accent3>
        <a:accent4>
          <a:srgbClr val="DADADA"/>
        </a:accent4>
        <a:accent5>
          <a:srgbClr val="FCD5C3"/>
        </a:accent5>
        <a:accent6>
          <a:srgbClr val="27A31E"/>
        </a:accent6>
        <a:hlink>
          <a:srgbClr val="EF6F21"/>
        </a:hlink>
        <a:folHlink>
          <a:srgbClr val="3992F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4604</TotalTime>
  <Words>1155</Words>
  <Application>Microsoft Office PowerPoint</Application>
  <PresentationFormat>On-screen Show (4:3)</PresentationFormat>
  <Paragraphs>157</Paragraphs>
  <Slides>27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Theme1</vt:lpstr>
      <vt:lpstr>Visio</vt:lpstr>
      <vt:lpstr>Kế toán máy</vt:lpstr>
      <vt:lpstr>Nội dung</vt:lpstr>
      <vt:lpstr>1. Sơ đồ hạch toán (1/2)</vt:lpstr>
      <vt:lpstr>1. Sơ đồ hạch toán (2/2)</vt:lpstr>
      <vt:lpstr>2. Quy trình nghiệp vụ (1/5)</vt:lpstr>
      <vt:lpstr>2. Quy trình nghiệp vụ (2/5)</vt:lpstr>
      <vt:lpstr>2. Quy trình nghiệp vụ (3/5)</vt:lpstr>
      <vt:lpstr>2. Quy trình nghiệp vụ (4/5)</vt:lpstr>
      <vt:lpstr>2. Quy trình nghiệp vụ (5/5)</vt:lpstr>
      <vt:lpstr>3. B/c của kế toán vốn bằng tiền (1/5)</vt:lpstr>
      <vt:lpstr>3. B/c của kế toán vốn bằng tiền (2/5)</vt:lpstr>
      <vt:lpstr>3. B/c của kế toán vốn bằng tiền (3/5)</vt:lpstr>
      <vt:lpstr>3. B/c của kế toán vốn bằng tiền (4/5)</vt:lpstr>
      <vt:lpstr>3. B/c của kế toán vốn bằng tiền (5/5)</vt:lpstr>
      <vt:lpstr>4. Quy trình thực hiện trên phần mềm</vt:lpstr>
      <vt:lpstr>5. Khai báo tham số và danh mục</vt:lpstr>
      <vt:lpstr>5. Khai báo tham số và danh mục (2/3)</vt:lpstr>
      <vt:lpstr>5. Khai báo tham số và danh mục (3/3)</vt:lpstr>
      <vt:lpstr>6. Nhập số dư ban đầu</vt:lpstr>
      <vt:lpstr>7. Cập nhật chứng từ (1/3)</vt:lpstr>
      <vt:lpstr>7. Cập nhật chứng từ (2/3)</vt:lpstr>
      <vt:lpstr>7. Cập nhật chứng từ (3/3)</vt:lpstr>
      <vt:lpstr>8. Lên báo cáo (1/4)</vt:lpstr>
      <vt:lpstr>8. Lên báo cáo (3/4)</vt:lpstr>
      <vt:lpstr>8. Lên báo cáo (3/4)</vt:lpstr>
      <vt:lpstr>8. Lên báo cáo (4/4)</vt:lpstr>
      <vt:lpstr>Xin cám ơn đã lắng nghe bài giảng!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QUYNHNV</dc:creator>
  <cp:lastModifiedBy>user</cp:lastModifiedBy>
  <cp:revision>399</cp:revision>
  <dcterms:created xsi:type="dcterms:W3CDTF">2012-02-08T08:12:13Z</dcterms:created>
  <dcterms:modified xsi:type="dcterms:W3CDTF">2013-08-17T04:00:27Z</dcterms:modified>
</cp:coreProperties>
</file>