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05" r:id="rId3"/>
    <p:sldId id="337" r:id="rId4"/>
    <p:sldId id="339" r:id="rId5"/>
    <p:sldId id="356" r:id="rId6"/>
    <p:sldId id="340" r:id="rId7"/>
    <p:sldId id="378" r:id="rId8"/>
    <p:sldId id="379" r:id="rId9"/>
    <p:sldId id="343" r:id="rId10"/>
    <p:sldId id="357" r:id="rId11"/>
    <p:sldId id="358" r:id="rId12"/>
    <p:sldId id="344" r:id="rId13"/>
    <p:sldId id="345" r:id="rId14"/>
    <p:sldId id="362" r:id="rId15"/>
    <p:sldId id="346" r:id="rId16"/>
    <p:sldId id="364" r:id="rId17"/>
    <p:sldId id="365" r:id="rId18"/>
    <p:sldId id="369" r:id="rId19"/>
    <p:sldId id="376" r:id="rId20"/>
    <p:sldId id="366" r:id="rId21"/>
    <p:sldId id="367" r:id="rId22"/>
    <p:sldId id="348" r:id="rId23"/>
    <p:sldId id="349" r:id="rId24"/>
    <p:sldId id="359" r:id="rId25"/>
    <p:sldId id="370" r:id="rId26"/>
    <p:sldId id="351" r:id="rId27"/>
    <p:sldId id="360" r:id="rId28"/>
    <p:sldId id="352" r:id="rId29"/>
    <p:sldId id="377" r:id="rId30"/>
    <p:sldId id="353" r:id="rId31"/>
    <p:sldId id="372" r:id="rId32"/>
    <p:sldId id="354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Segoe Semibold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00CC"/>
    <a:srgbClr val="5B457B"/>
    <a:srgbClr val="777777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 autoAdjust="0"/>
    <p:restoredTop sz="86919" autoAdjust="0"/>
  </p:normalViewPr>
  <p:slideViewPr>
    <p:cSldViewPr>
      <p:cViewPr>
        <p:scale>
          <a:sx n="97" d="100"/>
          <a:sy n="97" d="100"/>
        </p:scale>
        <p:origin x="-372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0B5979FC-3871-4026-8602-6742A93A5AAF}" type="datetimeFigureOut">
              <a:rPr lang="en-US"/>
              <a:pPr>
                <a:defRPr/>
              </a:pPr>
              <a:t>18/08/2013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E52567F6-54C1-4042-9176-2A6F5E90B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500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1FBFE1B5-0E3C-40E4-9124-E754D523CB4A}" type="datetimeFigureOut">
              <a:rPr lang="en-US"/>
              <a:pPr>
                <a:defRPr/>
              </a:pPr>
              <a:t>18/08/2013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Segoe Semibold" pitchFamily="34" charset="0"/>
                <a:cs typeface="+mn-cs"/>
              </a:defRPr>
            </a:lvl1pPr>
          </a:lstStyle>
          <a:p>
            <a:pPr>
              <a:defRPr/>
            </a:pPr>
            <a:fld id="{A87062C2-6B52-4E9A-B212-85026636CF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813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5981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mtClean="0"/>
              <a:t>Menu: hệ</a:t>
            </a:r>
            <a:r>
              <a:rPr lang="en-US" baseline="0" smtClean="0"/>
              <a:t> thống/ khai báo cáo tham số tuỳ chọn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- Danh sách tài khoản khử trùng mua bán hàng hoá:  111,112,141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- Danh sách tài khoản công nợ phải thu: 131, 1388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Menu khai báo: mua hàng/ danh mục nhà cung cấp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Menu khai báo: bán hàng/ danh mục/danh mục nhân viên bán hàng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Các thông tin chính cần khai báo: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Mã nhân viên</a:t>
            </a:r>
          </a:p>
          <a:p>
            <a:pPr lvl="0"/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Tên nhân viên</a:t>
            </a:r>
          </a:p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Tồn</a:t>
            </a:r>
            <a:r>
              <a:rPr lang="en-US" baseline="0" smtClean="0"/>
              <a:t> kho/danh mục/ danh mục kho hàng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Sơ đồ hạch toán một số nghiệp vụ đơn giản và thường gặp trong kế toán mua hàng với thuế GTGT theo phương pháp khấu trừ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3983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Menu: Tồn</a:t>
            </a:r>
            <a:r>
              <a:rPr lang="en-US" baseline="0" smtClean="0"/>
              <a:t> kho/ danh mục hàng hoá vật tư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 thực hiện: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Mua hàng / Vào số dư đầu kỳ/ Vào số dư công nợ đầu kỳ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trình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theo</a:t>
            </a:r>
            <a:r>
              <a:rPr lang="en-US" baseline="0" dirty="0" smtClean="0"/>
              <a:t> </a:t>
            </a:r>
            <a:r>
              <a:rPr lang="en-US" baseline="0" err="1" smtClean="0"/>
              <a:t>sẽ</a:t>
            </a:r>
            <a:r>
              <a:rPr lang="en-US" baseline="0" smtClean="0"/>
              <a:t> giới </a:t>
            </a:r>
            <a:r>
              <a:rPr lang="en-US" baseline="0" dirty="0" err="1" smtClean="0"/>
              <a:t>thiệu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về</a:t>
            </a:r>
            <a:r>
              <a:rPr lang="en-US" baseline="0" dirty="0" smtClean="0"/>
              <a:t> </a:t>
            </a:r>
            <a:r>
              <a:rPr lang="en-US" baseline="0" err="1" smtClean="0"/>
              <a:t>phiếu</a:t>
            </a:r>
            <a:r>
              <a:rPr lang="en-US" baseline="0" smtClean="0"/>
              <a:t> nhập kho, phiếu xuất kho, phiếu xuất điều chuyển (Nói thêm về hoá đơn mua hàng bên phân hệ mua hàng, hoá đơn bán hàng bên phân hệ bán hàng)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Trình </a:t>
            </a:r>
            <a:r>
              <a:rPr lang="en-US" baseline="0" dirty="0" err="1" smtClean="0"/>
              <a:t>bày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nội</a:t>
            </a:r>
            <a:r>
              <a:rPr lang="en-US" baseline="0" dirty="0" smtClean="0"/>
              <a:t> dung/ý </a:t>
            </a:r>
            <a:r>
              <a:rPr lang="en-US" baseline="0" dirty="0" err="1" smtClean="0"/>
              <a:t>nghĩa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thông</a:t>
            </a:r>
            <a:r>
              <a:rPr lang="en-US" baseline="0" dirty="0" smtClean="0"/>
              <a:t> tin,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nhập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Hướng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năng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mới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sửa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xóa</a:t>
            </a:r>
            <a:r>
              <a:rPr lang="en-US" baseline="0" dirty="0" smtClean="0"/>
              <a:t>, in,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smtClean="0"/>
              <a:t>Trình </a:t>
            </a:r>
            <a:r>
              <a:rPr lang="en-US" baseline="0" dirty="0" err="1" smtClean="0"/>
              <a:t>bày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nội</a:t>
            </a:r>
            <a:r>
              <a:rPr lang="en-US" baseline="0" dirty="0" smtClean="0"/>
              <a:t> dung/ý </a:t>
            </a:r>
            <a:r>
              <a:rPr lang="en-US" baseline="0" dirty="0" err="1" smtClean="0"/>
              <a:t>nghĩa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từng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trường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thông</a:t>
            </a:r>
            <a:r>
              <a:rPr lang="en-US" baseline="0" dirty="0" smtClean="0"/>
              <a:t> tin,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nhập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Hướng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chức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năng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mới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sửa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xóa</a:t>
            </a:r>
            <a:r>
              <a:rPr lang="en-US" baseline="0" dirty="0" smtClean="0"/>
              <a:t>, in,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b/c </a:t>
            </a:r>
            <a:r>
              <a:rPr lang="en-US" baseline="0" dirty="0" err="1" smtClean="0"/>
              <a:t>chính</a:t>
            </a:r>
            <a:r>
              <a:rPr lang="en-US" baseline="0" dirty="0" smtClean="0"/>
              <a:t>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Tiếp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theo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thiệu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cách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lên</a:t>
            </a:r>
            <a:r>
              <a:rPr lang="en-US" baseline="0" dirty="0" smtClean="0"/>
              <a:t> </a:t>
            </a:r>
            <a:r>
              <a:rPr lang="en-US" baseline="0" err="1" smtClean="0"/>
              <a:t>cho</a:t>
            </a:r>
            <a:r>
              <a:rPr lang="en-US" baseline="0" smtClean="0"/>
              <a:t> 5 </a:t>
            </a:r>
            <a:r>
              <a:rPr lang="en-US" baseline="0" dirty="0" err="1" smtClean="0"/>
              <a:t>mẫu</a:t>
            </a:r>
            <a:r>
              <a:rPr lang="en-US" baseline="0" dirty="0" smtClean="0"/>
              <a:t> b/c.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 thực hiện: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Tổng hợp/ Sổ nhật ký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chung / Sổ nhật ký mua hàng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Điều kiện lọc 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Từ ngày …. đến ngày ….</a:t>
            </a:r>
            <a:endParaRPr lang="en-US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 thực hiện: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Mua hàng/ Báo cáo mua hàng/ Tổng hợp hàng nhập mua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Điều kiện lọc: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Từ ngày …. đến ngày ….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Nhà cung cấp 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Kho hàng .. 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 thực hiện: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Tổng hợp/ Sổ nhật ký chung / Sổ nhật ký chi tiền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Điều kiện lọc 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Từ ngày …. đến ngày ….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 thực hiện: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Mua hàng/ Báo cáo công nợ nhà cung cấp/ Sổ chi tiết công nợ của một nhà cung cấp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Điều kiện lọc: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Tài khoản: 331xx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Mã khách: ….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Từ ngày… đến ngày….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 thực hiện: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Mua hàng/ Báo cáo công nợ nhà cung cấp/ Bảng</a:t>
            </a:r>
            <a:r>
              <a:rPr lang="en-US" sz="12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cân đối phát sinh công nợ của 1 TK</a:t>
            </a:r>
            <a:endParaRPr 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Điều kiện lọc: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Tài khoản: 331xx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Khách hàng: ….</a:t>
            </a:r>
          </a:p>
          <a:p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Từ ngày… đến ngày….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Đây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một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báo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cáo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 </a:t>
            </a:r>
            <a:r>
              <a:rPr lang="en-US" baseline="0" err="1" smtClean="0"/>
              <a:t>giới</a:t>
            </a:r>
            <a:r>
              <a:rPr lang="en-US" baseline="0" smtClean="0"/>
              <a:t> thiệu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7062C2-6B52-4E9A-B212-85026636CFD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8773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16163"/>
            <a:ext cx="8077200" cy="585787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9725" y="228600"/>
            <a:ext cx="2101850" cy="36591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156325" cy="36591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590931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2pPr>
            <a:lvl3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3pPr>
            <a:lvl4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4pPr>
            <a:lvl5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AutoShape 5"/>
          <p:cNvSpPr>
            <a:spLocks noChangeArrowheads="1"/>
          </p:cNvSpPr>
          <p:nvPr userDrawn="1"/>
        </p:nvSpPr>
        <p:spPr bwMode="auto">
          <a:xfrm>
            <a:off x="228600" y="914400"/>
            <a:ext cx="8763000" cy="5638800"/>
          </a:xfrm>
          <a:prstGeom prst="roundRect">
            <a:avLst>
              <a:gd name="adj" fmla="val 1565"/>
            </a:avLst>
          </a:prstGeom>
          <a:solidFill>
            <a:schemeClr val="tx1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419600"/>
            <a:ext cx="7772400" cy="1200329"/>
          </a:xfrm>
        </p:spPr>
        <p:txBody>
          <a:bodyPr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89560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7638"/>
            <a:ext cx="4129088" cy="247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417638"/>
            <a:ext cx="4129087" cy="2470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646331"/>
          </a:xfrm>
        </p:spPr>
        <p:txBody>
          <a:bodyPr/>
          <a:lstStyle>
            <a:lvl1pPr>
              <a:defRPr b="1" cap="none" spc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35113"/>
            <a:ext cx="4114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74875"/>
            <a:ext cx="4114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>
                  <a:prstDash val="solid"/>
                </a:ln>
                <a:solidFill>
                  <a:srgbClr val="00B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8769"/>
            <a:ext cx="3008313" cy="646331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3366"/>
            </a:gs>
            <a:gs pos="0">
              <a:srgbClr val="0070C0"/>
            </a:gs>
            <a:gs pos="100000">
              <a:srgbClr val="0092B4"/>
            </a:gs>
            <a:gs pos="0">
              <a:srgbClr val="21A0FF"/>
            </a:gs>
            <a:gs pos="100000">
              <a:srgbClr val="117D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28600"/>
            <a:ext cx="838200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lvl="0"/>
            <a:r>
              <a:rPr lang="en-US" dirty="0" smtClean="0"/>
              <a:t>Click to edit Title Slide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7638"/>
            <a:ext cx="8410575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028" name="Picture 11" descr="bulle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336088" y="0"/>
            <a:ext cx="24130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 userDrawn="1"/>
        </p:nvSpPr>
        <p:spPr>
          <a:xfrm>
            <a:off x="152400" y="6611779"/>
            <a:ext cx="2209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quyền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Cty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baseline="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mềm</a:t>
            </a:r>
            <a:r>
              <a:rPr lang="en-US" sz="1000" i="1" baseline="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FAST.</a:t>
            </a:r>
            <a:endParaRPr lang="en-US" sz="1000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ln>
            <a:prstDash val="solid"/>
          </a:ln>
          <a:solidFill>
            <a:srgbClr val="00B050"/>
          </a:solidFill>
          <a:effectLst/>
          <a:latin typeface="Microsoft Sans Serif" pitchFamily="34" charset="0"/>
          <a:ea typeface="+mj-ea"/>
          <a:cs typeface="Microsoft Sans Serif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Cambria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9pPr>
    </p:titleStyle>
    <p:bodyStyle>
      <a:lvl1pPr marL="447675" indent="-447675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800">
          <a:solidFill>
            <a:schemeClr val="tx1"/>
          </a:solidFill>
          <a:latin typeface="Microsoft Sans Serif" pitchFamily="34" charset="0"/>
          <a:ea typeface="+mn-ea"/>
          <a:cs typeface="Microsoft Sans Serif" pitchFamily="34" charset="0"/>
        </a:defRPr>
      </a:lvl1pPr>
      <a:lvl2pPr marL="833438" indent="-354013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4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2pPr>
      <a:lvl3pPr marL="1208088" indent="-373063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3pPr>
      <a:lvl4pPr marL="1544638" indent="-334963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4pPr>
      <a:lvl5pPr marL="1851025" indent="-304800" algn="l" rtl="0" fontAlgn="base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Microsoft Sans Serif" pitchFamily="34" charset="0"/>
          <a:cs typeface="Microsoft Sans Serif" pitchFamily="34" charset="0"/>
        </a:defRPr>
      </a:lvl5pPr>
      <a:lvl6pPr marL="23082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6pPr>
      <a:lvl7pPr marL="27654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7pPr>
      <a:lvl8pPr marL="32226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8pPr>
      <a:lvl9pPr marL="3679825" indent="-304800" algn="l" rtl="0" eaLnBrk="1" fontAlgn="base" hangingPunct="1">
        <a:spcBef>
          <a:spcPct val="25000"/>
        </a:spcBef>
        <a:spcAft>
          <a:spcPct val="25000"/>
        </a:spcAft>
        <a:buClr>
          <a:schemeClr val="tx2"/>
        </a:buClr>
        <a:buFont typeface="Wingdings 2" pitchFamily="18" charset="2"/>
        <a:buBlip>
          <a:blip r:embed="rId13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493" y="1267700"/>
            <a:ext cx="8077200" cy="424732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Kế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toán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máy</a:t>
            </a:r>
            <a:endParaRPr lang="en-US" sz="2400" dirty="0">
              <a:ln>
                <a:noFill/>
              </a:ln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7585731" cy="2123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66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Kế</a:t>
            </a:r>
            <a:r>
              <a:rPr lang="en-US" sz="6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66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toán</a:t>
            </a:r>
            <a:r>
              <a:rPr lang="en-US" sz="66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mua hàng</a:t>
            </a:r>
          </a:p>
          <a:p>
            <a:pPr>
              <a:defRPr/>
            </a:pPr>
            <a:r>
              <a:rPr lang="en-US" sz="66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icrosoft Sans Serif" pitchFamily="34" charset="0"/>
                <a:cs typeface="Microsoft Sans Serif" pitchFamily="34" charset="0"/>
              </a:rPr>
              <a:t> và công nợ phải trả</a:t>
            </a:r>
            <a:endParaRPr lang="en-US" sz="6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33400" y="4267200"/>
            <a:ext cx="54102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Giảng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viên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Khoa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en-US" sz="2400" dirty="0" err="1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Trường</a:t>
            </a:r>
            <a:r>
              <a:rPr lang="en-US" sz="2400" dirty="0" smtClean="0">
                <a:ln>
                  <a:noFill/>
                </a:ln>
                <a:effectLst/>
                <a:latin typeface="Microsoft Sans Serif" pitchFamily="34" charset="0"/>
                <a:cs typeface="Microsoft Sans Serif" pitchFamily="34" charset="0"/>
              </a:rPr>
              <a:t>: </a:t>
            </a:r>
            <a:endParaRPr lang="en-US" sz="2400" dirty="0">
              <a:ln>
                <a:noFill/>
              </a:ln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sz="3200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sz="32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toán mua hàng và CN phải trả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3.1</a:t>
            </a: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. Sổ nhật ký mua hàng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133600"/>
            <a:ext cx="6754091" cy="3429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450386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35531"/>
          </a:xfrm>
        </p:spPr>
        <p:txBody>
          <a:bodyPr/>
          <a:lstStyle/>
          <a:p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B/c </a:t>
            </a:r>
            <a:r>
              <a:rPr lang="en-US" sz="3200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sz="32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mua hàng và CN phải trả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3.2. Báo cáo tổng hợp hàng nhập mua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828800"/>
            <a:ext cx="7086600" cy="3733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716965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35531"/>
          </a:xfrm>
        </p:spPr>
        <p:txBody>
          <a:bodyPr/>
          <a:lstStyle/>
          <a:p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sz="3200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sz="3200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 mua hàng và CN phải trả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3.3. Sổ nhật ký chi tiền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828800"/>
            <a:ext cx="6629400" cy="3352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491113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35531"/>
          </a:xfrm>
        </p:spPr>
        <p:txBody>
          <a:bodyPr/>
          <a:lstStyle/>
          <a:p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sz="3200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sz="3200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mua hàng và CN phải trả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3.4. Sổ chi tiết công nợ của 1 nhà CC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6705600" cy="4419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299336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35531"/>
          </a:xfrm>
        </p:spPr>
        <p:txBody>
          <a:bodyPr/>
          <a:lstStyle/>
          <a:p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sz="3200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sz="32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sz="3200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mua hàng và CN phải trả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3.5. Bảng cân đối phát sinh công nợ của các nhà CC</a:t>
            </a:r>
            <a:endParaRPr lang="en-US" sz="24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7315200" cy="3276600"/>
          </a:xfrm>
          <a:prstGeom prst="rect">
            <a:avLst/>
          </a:prstGeom>
          <a:noFill/>
          <a:ln w="6350" cmpd="sng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99336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thực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hiện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phần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mềm</a:t>
            </a:r>
            <a:endParaRPr lang="en-US" dirty="0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65" name="Object 21"/>
          <p:cNvGraphicFramePr>
            <a:graphicFrameLocks noChangeAspect="1"/>
          </p:cNvGraphicFramePr>
          <p:nvPr/>
        </p:nvGraphicFramePr>
        <p:xfrm>
          <a:off x="1600200" y="1352550"/>
          <a:ext cx="5334000" cy="4819650"/>
        </p:xfrm>
        <a:graphic>
          <a:graphicData uri="http://schemas.openxmlformats.org/presentationml/2006/ole">
            <p:oleObj spid="_x0000_s6165" r:id="rId4" imgW="5338303" imgH="5152791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1820409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tham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mục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800" b="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Khai</a:t>
            </a:r>
            <a:r>
              <a:rPr lang="en-US" sz="2800" b="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báo</a:t>
            </a:r>
            <a:r>
              <a:rPr lang="en-US" sz="2800" b="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tham</a:t>
            </a:r>
            <a:r>
              <a:rPr lang="en-US" sz="2800" b="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số</a:t>
            </a:r>
            <a:endParaRPr lang="en-US" sz="2800" b="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Danh mục nhà cung cấp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Danh mục thuế suất thuế GTGT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Danh mục kho hàng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Danh mục hàng hoá, vật tư</a:t>
            </a:r>
            <a:endParaRPr lang="en-US" sz="2800" b="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tham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mục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5.1.Khai </a:t>
            </a:r>
            <a:r>
              <a:rPr lang="en-US" sz="2800" b="0" dirty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báo</a:t>
            </a:r>
            <a:r>
              <a:rPr lang="en-US" sz="2800" b="0" dirty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err="1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tham</a:t>
            </a: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số</a:t>
            </a:r>
            <a:endParaRPr lang="en-US" sz="2800" b="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828800"/>
            <a:ext cx="7162800" cy="3581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tham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mục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5.2.Danh mục nhà cung cấp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752600"/>
            <a:ext cx="6781800" cy="4495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tham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mục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5.4.Danh mục thuế suất thuế GTGT</a:t>
            </a:r>
          </a:p>
        </p:txBody>
      </p:sp>
      <p:pic>
        <p:nvPicPr>
          <p:cNvPr id="7577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057400"/>
            <a:ext cx="64008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915400" cy="590931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sz="3600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sz="3600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</a:t>
            </a:r>
          </a:p>
        </p:txBody>
      </p:sp>
      <p:sp>
        <p:nvSpPr>
          <p:cNvPr id="2" name="Rectangle 1"/>
          <p:cNvSpPr/>
          <p:nvPr/>
        </p:nvSpPr>
        <p:spPr>
          <a:xfrm>
            <a:off x="533400" y="1143000"/>
            <a:ext cx="80010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Sơ đồ hạch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toán.</a:t>
            </a:r>
            <a:endParaRPr lang="en-US" sz="3200" dirty="0" smtClean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Quy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trình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n.vụ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, c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ác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mẫu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c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.</a:t>
            </a:r>
            <a:r>
              <a:rPr lang="en-US" sz="3200" dirty="0" err="1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từ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, 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b/c.</a:t>
            </a:r>
          </a:p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Quy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trình thực hiện trên phần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mềm.</a:t>
            </a:r>
            <a:endParaRPr lang="en-US" sz="3200" dirty="0" smtClean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 marL="342900" lvl="0" indent="-548640">
              <a:spcBef>
                <a:spcPts val="1200"/>
              </a:spcBef>
              <a:buFont typeface="+mj-lt"/>
              <a:buAutoNum type="arabicPeriod"/>
            </a:pP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Kỹ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năng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thực </a:t>
            </a:r>
            <a:r>
              <a:rPr lang="vi-VN" sz="3200" dirty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hành trên phần </a:t>
            </a:r>
            <a:r>
              <a:rPr lang="vi-VN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mềm</a:t>
            </a:r>
            <a:r>
              <a:rPr lang="en-US" sz="3200" dirty="0" smtClean="0">
                <a:solidFill>
                  <a:srgbClr val="002060"/>
                </a:solidFill>
                <a:latin typeface="Microsoft Sans Serif" pitchFamily="34" charset="0"/>
                <a:cs typeface="Microsoft Sans Serif" pitchFamily="34" charset="0"/>
              </a:rPr>
              <a:t>.</a:t>
            </a:r>
            <a:endParaRPr lang="en-US" sz="3200" dirty="0">
              <a:solidFill>
                <a:srgbClr val="00206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tham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mục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5.3.Khai </a:t>
            </a:r>
            <a:r>
              <a:rPr lang="en-US" sz="2800" b="0" err="1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báo</a:t>
            </a:r>
            <a:r>
              <a:rPr lang="en-US" sz="2800" b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danh mục kho</a:t>
            </a:r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952624"/>
            <a:ext cx="5995987" cy="33051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Khai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tham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mục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200"/>
              </a:spcBef>
            </a:pP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5.5.Khai </a:t>
            </a:r>
            <a:r>
              <a:rPr lang="en-US" sz="2800" b="0" err="1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báo</a:t>
            </a:r>
            <a:r>
              <a:rPr lang="en-US" sz="2800" b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en-US" sz="28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danh mục hàng hoá vật tư</a:t>
            </a: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752600"/>
            <a:ext cx="6477000" cy="4495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5019773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số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dư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ban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đầu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400" b="0" smtClean="0">
                <a:solidFill>
                  <a:schemeClr val="bg1"/>
                </a:solidFill>
                <a:latin typeface="Microsoft Sans Serif" pitchFamily="34" charset="0"/>
                <a:cs typeface="Microsoft Sans Serif" pitchFamily="34" charset="0"/>
              </a:rPr>
              <a:t>Vào số dư đầu kỳ của các nhà cung cấp</a:t>
            </a:r>
            <a:endParaRPr lang="en-US" sz="2400" b="0" dirty="0" smtClean="0">
              <a:solidFill>
                <a:schemeClr val="bg1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057400"/>
            <a:ext cx="6858000" cy="3581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62068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nhật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chứng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từ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(1/4)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990600"/>
            <a:ext cx="8382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Hoá đơn mua hàng trong nước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Phiếu chi tiền/ giấy báo nợ ngân hàng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defRPr/>
            </a:pPr>
            <a:endParaRPr lang="en-US" sz="2800" b="0" dirty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1309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nhật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chứng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từ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(2/4)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7.1</a:t>
            </a: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. Hoá đơn mua hàng trong nước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600201"/>
            <a:ext cx="6858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767868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Cập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nhật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chứng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từ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(3/4)</a:t>
            </a:r>
            <a:endParaRPr lang="en-US" sz="18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7.2. </a:t>
            </a: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Lập Uỷ nhiệm chi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348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1676400"/>
            <a:ext cx="6781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9767868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(1/6)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381000" y="990600"/>
            <a:ext cx="838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nhật ký mua hàng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Bảng tổng hợp hàng nhập mua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nhật ký chi tiền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chi tiết công nợ 1 nhà cung cấp</a:t>
            </a:r>
          </a:p>
          <a:p>
            <a:pPr marL="514350" indent="-51435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Bảng cân đối phát sinh công nợ của các nhà CC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3163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(2/6)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8.1</a:t>
            </a: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. Sổ nhật ký mua hàng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057400"/>
            <a:ext cx="6553200" cy="28194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697736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(3/6)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8.2</a:t>
            </a: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. Báo cáo tổng hợp hàng nhập mua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05000"/>
            <a:ext cx="6553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1488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(4/6)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8.3. Sổ nhật ký chi tiền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1981200"/>
            <a:ext cx="7010400" cy="2971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4148854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Sơ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đồ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hạch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1.1.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Sơ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đồ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hạch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toán</a:t>
            </a: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mua hàng và CN phải trả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1"/>
          <p:cNvGraphicFramePr>
            <a:graphicFrameLocks noChangeAspect="1"/>
          </p:cNvGraphicFramePr>
          <p:nvPr/>
        </p:nvGraphicFramePr>
        <p:xfrm>
          <a:off x="1143000" y="1676400"/>
          <a:ext cx="6858000" cy="3733800"/>
        </p:xfrm>
        <a:graphic>
          <a:graphicData uri="http://schemas.openxmlformats.org/presentationml/2006/ole">
            <p:oleObj spid="_x0000_s4127" r:id="rId4" imgW="7370226" imgH="3881645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99104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(5/6)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8.4. Sổ chi tiết công nợ của 1 nhà cung cấp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2133600"/>
            <a:ext cx="615255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25350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Lên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báo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cáo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18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(6/6)</a:t>
            </a:r>
            <a:endParaRPr lang="en-US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2400" y="990600"/>
            <a:ext cx="83820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4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8.5. Bảng cân đối phát sinh công nợ của các NCC</a:t>
            </a:r>
            <a:endParaRPr lang="en-US" sz="24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828800"/>
            <a:ext cx="6324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825350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33400" y="2316163"/>
            <a:ext cx="8077200" cy="585787"/>
          </a:xfrm>
        </p:spPr>
        <p:txBody>
          <a:bodyPr/>
          <a:lstStyle/>
          <a:p>
            <a:pPr algn="ctr"/>
            <a:r>
              <a:rPr lang="en-US" kern="120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Xin</a:t>
            </a:r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cám</a:t>
            </a:r>
            <a:r>
              <a:rPr lang="en-US" kern="120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ơn đã lắng nghe bài giảng!</a:t>
            </a:r>
            <a:endParaRPr lang="en-US" kern="12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0644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vụ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</a:rPr>
              <a:t>Quy trình luân chuyển chứng từ mua hàng</a:t>
            </a:r>
            <a:endParaRPr lang="en-US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Quy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</a:rPr>
              <a:t>trình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</a:rPr>
              <a:t> luân chuyển chứng từ mua hàng- mẫu hoá đơn mua hàng</a:t>
            </a:r>
            <a:endParaRPr lang="en-US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971550" lvl="1" indent="-514350">
              <a:spcBef>
                <a:spcPts val="1200"/>
              </a:spcBef>
              <a:buAutoNum type="arabicPeriod"/>
              <a:defRPr/>
            </a:pP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</a:rPr>
              <a:t>Đối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</a:rPr>
              <a:t>chiếu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</a:rPr>
              <a:t> giữa báo cáo mua hàng và sổ sách ghi nhận chi phí, nguyên liệu hàng hoá mua vào</a:t>
            </a:r>
            <a:endParaRPr lang="en-US" sz="2000" dirty="0" smtClean="0"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1619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vụ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2.1. </a:t>
            </a:r>
            <a:r>
              <a:rPr lang="en-US" sz="28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8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8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luân chuyển chứng từ mua hàng</a:t>
            </a:r>
            <a:endParaRPr lang="en-US" sz="28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89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752600"/>
            <a:ext cx="6038906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467333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vụ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2.1.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mua hàng 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–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mẫu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hoá đơn mua vào</a:t>
            </a:r>
            <a:endParaRPr lang="en-US" sz="2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295400"/>
            <a:ext cx="4724400" cy="51054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17898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vụ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2.1.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mua hàng 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–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mẫu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bảng kê mua hàng</a:t>
            </a:r>
            <a:endParaRPr lang="en-US" sz="2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4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371600"/>
            <a:ext cx="4991100" cy="4333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17898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Quy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nghiệp</a:t>
            </a:r>
            <a:r>
              <a:rPr lang="en-US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vụ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990600"/>
            <a:ext cx="838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>
              <a:defRPr/>
            </a:pP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2.1. </a:t>
            </a:r>
            <a:r>
              <a:rPr lang="en-US" sz="2000" dirty="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Quy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trình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mua hàng </a:t>
            </a:r>
            <a:r>
              <a:rPr lang="en-US" sz="2000" dirty="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– </a:t>
            </a:r>
            <a:r>
              <a:rPr lang="en-US" sz="2000" err="1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mẫu</a:t>
            </a:r>
            <a:r>
              <a:rPr lang="en-US" sz="2000" smtClean="0"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 phiếu nhập kho</a:t>
            </a:r>
            <a:endParaRPr lang="en-US" sz="2000" dirty="0"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5058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1447800"/>
            <a:ext cx="5029200" cy="48672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317898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590931"/>
          </a:xfrm>
        </p:spPr>
        <p:txBody>
          <a:bodyPr/>
          <a:lstStyle/>
          <a:p>
            <a:r>
              <a:rPr lang="en-US" kern="120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B/c </a:t>
            </a:r>
            <a:r>
              <a:rPr lang="en-US" sz="3200" kern="120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kern="12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200" kern="120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kế</a:t>
            </a:r>
            <a:r>
              <a:rPr lang="en-US" sz="3200" kern="120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toán mua hàng và CN phải trả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990600"/>
            <a:ext cx="83820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7961" dir="2700000" algn="ctr" rotWithShape="0">
                    <a:schemeClr val="bg2">
                      <a:alpha val="74001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egoe Semibold" pitchFamily="34" charset="0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nhật ký mua hàng</a:t>
            </a:r>
            <a:endParaRPr lang="en-US" sz="2800" b="0" dirty="0" smtClean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Báo cáo tổng hợp hàng nhập mua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Tx/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Nhật ký chi tiền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Tx/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Sổ chi tiết công nợ của một  NCC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AutoNum type="arabicPeriod"/>
              <a:defRPr/>
            </a:pPr>
            <a:r>
              <a:rPr lang="en-US" sz="2800" b="0" smtClean="0">
                <a:solidFill>
                  <a:srgbClr val="002060"/>
                </a:solidFill>
                <a:effectLst/>
                <a:latin typeface="Microsoft Sans Serif" pitchFamily="34" charset="0"/>
                <a:cs typeface="Microsoft Sans Serif" pitchFamily="34" charset="0"/>
              </a:rPr>
              <a:t>Bảng cân đối phát sinh công nợ của các NCC</a:t>
            </a:r>
            <a:endParaRPr lang="en-US" sz="2800" b="0" dirty="0">
              <a:solidFill>
                <a:srgbClr val="002060"/>
              </a:solidFill>
              <a:effectLst/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4142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MBS Blue - v5, Mar 2005 1">
      <a:dk1>
        <a:srgbClr val="000000"/>
      </a:dk1>
      <a:lt1>
        <a:srgbClr val="FFFFFF"/>
      </a:lt1>
      <a:dk2>
        <a:srgbClr val="30237F"/>
      </a:dk2>
      <a:lt2>
        <a:srgbClr val="FFB601"/>
      </a:lt2>
      <a:accent1>
        <a:srgbClr val="FAB286"/>
      </a:accent1>
      <a:accent2>
        <a:srgbClr val="2CB422"/>
      </a:accent2>
      <a:accent3>
        <a:srgbClr val="ADACC0"/>
      </a:accent3>
      <a:accent4>
        <a:srgbClr val="DADADA"/>
      </a:accent4>
      <a:accent5>
        <a:srgbClr val="FCD5C3"/>
      </a:accent5>
      <a:accent6>
        <a:srgbClr val="27A31E"/>
      </a:accent6>
      <a:hlink>
        <a:srgbClr val="EF6F21"/>
      </a:hlink>
      <a:folHlink>
        <a:srgbClr val="3992F3"/>
      </a:folHlink>
    </a:clrScheme>
    <a:fontScheme name="MBS Blue - v5, Mar 2005">
      <a:majorFont>
        <a:latin typeface="Segoe Semibold"/>
        <a:ea typeface=""/>
        <a:cs typeface=""/>
      </a:majorFont>
      <a:minorFont>
        <a:latin typeface="Segoe Semi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shade val="54118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shade val="5411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Semi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folHlink">
                <a:gamma/>
                <a:shade val="54118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shade val="54118"/>
                <a:invGamma/>
              </a:schemeClr>
            </a:gs>
          </a:gsLst>
          <a:lin ang="2700000" scaled="1"/>
        </a:gradFill>
        <a:ln w="12700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Semibold" pitchFamily="34" charset="0"/>
          </a:defRPr>
        </a:defPPr>
      </a:lstStyle>
    </a:lnDef>
  </a:objectDefaults>
  <a:extraClrSchemeLst>
    <a:extraClrScheme>
      <a:clrScheme name="MBS Blue - v5, Mar 2005 1">
        <a:dk1>
          <a:srgbClr val="000000"/>
        </a:dk1>
        <a:lt1>
          <a:srgbClr val="FFFFFF"/>
        </a:lt1>
        <a:dk2>
          <a:srgbClr val="30237F"/>
        </a:dk2>
        <a:lt2>
          <a:srgbClr val="FFB601"/>
        </a:lt2>
        <a:accent1>
          <a:srgbClr val="FAB286"/>
        </a:accent1>
        <a:accent2>
          <a:srgbClr val="2CB422"/>
        </a:accent2>
        <a:accent3>
          <a:srgbClr val="ADACC0"/>
        </a:accent3>
        <a:accent4>
          <a:srgbClr val="DADADA"/>
        </a:accent4>
        <a:accent5>
          <a:srgbClr val="FCD5C3"/>
        </a:accent5>
        <a:accent6>
          <a:srgbClr val="27A31E"/>
        </a:accent6>
        <a:hlink>
          <a:srgbClr val="EF6F21"/>
        </a:hlink>
        <a:folHlink>
          <a:srgbClr val="3992F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4732</TotalTime>
  <Words>1157</Words>
  <Application>Microsoft Office PowerPoint</Application>
  <PresentationFormat>On-screen Show (4:3)</PresentationFormat>
  <Paragraphs>164</Paragraphs>
  <Slides>32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Theme1</vt:lpstr>
      <vt:lpstr>Kế toán máy</vt:lpstr>
      <vt:lpstr>Nội dung</vt:lpstr>
      <vt:lpstr>1. Sơ đồ hạch toán </vt:lpstr>
      <vt:lpstr>2. Quy trình nghiệp vụ </vt:lpstr>
      <vt:lpstr>2. Quy trình nghiệp vụ</vt:lpstr>
      <vt:lpstr>2. Quy trình nghiệp vụ </vt:lpstr>
      <vt:lpstr>2. Quy trình nghiệp vụ</vt:lpstr>
      <vt:lpstr>2. Quy trình nghiệp vụ</vt:lpstr>
      <vt:lpstr>3. B/c của kế toán mua hàng và CN phải trả</vt:lpstr>
      <vt:lpstr>3. B/c của kế toán mua hàng và CN phải trả</vt:lpstr>
      <vt:lpstr>3. B/c của kế toán mua hàng và CN phải trả</vt:lpstr>
      <vt:lpstr>3. B/c của kế toán mua hàng và CN phải trả</vt:lpstr>
      <vt:lpstr>3. B/c của kế toán mua hàng và CN phải trả</vt:lpstr>
      <vt:lpstr>3. B/c của kế toán mua hàng và CN phải trả</vt:lpstr>
      <vt:lpstr>4. Quy trình thực hiện trên phần mềm</vt:lpstr>
      <vt:lpstr>5. Khai báo tham số và danh mục</vt:lpstr>
      <vt:lpstr>5. Khai báo tham số và danh mục</vt:lpstr>
      <vt:lpstr>5. Khai báo tham số và danh mục</vt:lpstr>
      <vt:lpstr>5. Khai báo tham số và danh mục</vt:lpstr>
      <vt:lpstr>5. Khai báo tham số và danh mục</vt:lpstr>
      <vt:lpstr>5. Khai báo tham số và danh mục</vt:lpstr>
      <vt:lpstr>6. Nhập số dư ban đầu</vt:lpstr>
      <vt:lpstr>7. Cập nhật chứng từ (1/4)</vt:lpstr>
      <vt:lpstr>7. Cập nhật chứng từ (2/4)</vt:lpstr>
      <vt:lpstr>7. Cập nhật chứng từ (3/4)</vt:lpstr>
      <vt:lpstr>8. Lên báo cáo (1/6)</vt:lpstr>
      <vt:lpstr>8. Lên báo cáo (2/6)</vt:lpstr>
      <vt:lpstr>8. Lên báo cáo (3/6)</vt:lpstr>
      <vt:lpstr>8. Lên báo cáo (4/6)</vt:lpstr>
      <vt:lpstr>8. Lên báo cáo (5/6)</vt:lpstr>
      <vt:lpstr>8. Lên báo cáo (6/6)</vt:lpstr>
      <vt:lpstr>Xin cám ơn đã lắng nghe bài giảng!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QUYNHNV</dc:creator>
  <cp:lastModifiedBy>user</cp:lastModifiedBy>
  <cp:revision>474</cp:revision>
  <dcterms:created xsi:type="dcterms:W3CDTF">2012-02-08T08:12:13Z</dcterms:created>
  <dcterms:modified xsi:type="dcterms:W3CDTF">2013-08-18T01:26:28Z</dcterms:modified>
</cp:coreProperties>
</file>