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56" r:id="rId2"/>
    <p:sldId id="305" r:id="rId3"/>
    <p:sldId id="337" r:id="rId4"/>
    <p:sldId id="339" r:id="rId5"/>
    <p:sldId id="395" r:id="rId6"/>
    <p:sldId id="394" r:id="rId7"/>
    <p:sldId id="396" r:id="rId8"/>
    <p:sldId id="397" r:id="rId9"/>
    <p:sldId id="343" r:id="rId10"/>
    <p:sldId id="357" r:id="rId11"/>
    <p:sldId id="398" r:id="rId12"/>
    <p:sldId id="399" r:id="rId13"/>
    <p:sldId id="400" r:id="rId14"/>
    <p:sldId id="346" r:id="rId15"/>
    <p:sldId id="364" r:id="rId16"/>
    <p:sldId id="365" r:id="rId17"/>
    <p:sldId id="369" r:id="rId18"/>
    <p:sldId id="404" r:id="rId19"/>
    <p:sldId id="349" r:id="rId20"/>
    <p:sldId id="405" r:id="rId21"/>
    <p:sldId id="406" r:id="rId22"/>
    <p:sldId id="401" r:id="rId23"/>
    <p:sldId id="402" r:id="rId24"/>
    <p:sldId id="403" r:id="rId25"/>
    <p:sldId id="351" r:id="rId26"/>
    <p:sldId id="385" r:id="rId27"/>
    <p:sldId id="386" r:id="rId28"/>
    <p:sldId id="388" r:id="rId29"/>
    <p:sldId id="387" r:id="rId30"/>
    <p:sldId id="354" r:id="rId31"/>
  </p:sldIdLst>
  <p:sldSz cx="9144000" cy="6858000" type="screen4x3"/>
  <p:notesSz cx="6858000" cy="9144000"/>
  <p:defaultTextStyle>
    <a:defPPr>
      <a:defRPr lang="en-US"/>
    </a:defPPr>
    <a:lvl1pPr algn="l" rtl="0" fontAlgn="base">
      <a:spcBef>
        <a:spcPct val="0"/>
      </a:spcBef>
      <a:spcAft>
        <a:spcPct val="0"/>
      </a:spcAft>
      <a:defRPr b="1" kern="1200">
        <a:solidFill>
          <a:schemeClr val="tx1"/>
        </a:solidFill>
        <a:latin typeface="Segoe Semibold"/>
        <a:ea typeface="+mn-ea"/>
        <a:cs typeface="Arial" pitchFamily="34" charset="0"/>
      </a:defRPr>
    </a:lvl1pPr>
    <a:lvl2pPr marL="457200" algn="l" rtl="0" fontAlgn="base">
      <a:spcBef>
        <a:spcPct val="0"/>
      </a:spcBef>
      <a:spcAft>
        <a:spcPct val="0"/>
      </a:spcAft>
      <a:defRPr b="1" kern="1200">
        <a:solidFill>
          <a:schemeClr val="tx1"/>
        </a:solidFill>
        <a:latin typeface="Segoe Semibold"/>
        <a:ea typeface="+mn-ea"/>
        <a:cs typeface="Arial" pitchFamily="34" charset="0"/>
      </a:defRPr>
    </a:lvl2pPr>
    <a:lvl3pPr marL="914400" algn="l" rtl="0" fontAlgn="base">
      <a:spcBef>
        <a:spcPct val="0"/>
      </a:spcBef>
      <a:spcAft>
        <a:spcPct val="0"/>
      </a:spcAft>
      <a:defRPr b="1" kern="1200">
        <a:solidFill>
          <a:schemeClr val="tx1"/>
        </a:solidFill>
        <a:latin typeface="Segoe Semibold"/>
        <a:ea typeface="+mn-ea"/>
        <a:cs typeface="Arial" pitchFamily="34" charset="0"/>
      </a:defRPr>
    </a:lvl3pPr>
    <a:lvl4pPr marL="1371600" algn="l" rtl="0" fontAlgn="base">
      <a:spcBef>
        <a:spcPct val="0"/>
      </a:spcBef>
      <a:spcAft>
        <a:spcPct val="0"/>
      </a:spcAft>
      <a:defRPr b="1" kern="1200">
        <a:solidFill>
          <a:schemeClr val="tx1"/>
        </a:solidFill>
        <a:latin typeface="Segoe Semibold"/>
        <a:ea typeface="+mn-ea"/>
        <a:cs typeface="Arial" pitchFamily="34" charset="0"/>
      </a:defRPr>
    </a:lvl4pPr>
    <a:lvl5pPr marL="1828800" algn="l" rtl="0" fontAlgn="base">
      <a:spcBef>
        <a:spcPct val="0"/>
      </a:spcBef>
      <a:spcAft>
        <a:spcPct val="0"/>
      </a:spcAft>
      <a:defRPr b="1" kern="1200">
        <a:solidFill>
          <a:schemeClr val="tx1"/>
        </a:solidFill>
        <a:latin typeface="Segoe Semibold"/>
        <a:ea typeface="+mn-ea"/>
        <a:cs typeface="Arial" pitchFamily="34" charset="0"/>
      </a:defRPr>
    </a:lvl5pPr>
    <a:lvl6pPr marL="2286000" algn="l" defTabSz="914400" rtl="0" eaLnBrk="1" latinLnBrk="0" hangingPunct="1">
      <a:defRPr b="1" kern="1200">
        <a:solidFill>
          <a:schemeClr val="tx1"/>
        </a:solidFill>
        <a:latin typeface="Segoe Semibold"/>
        <a:ea typeface="+mn-ea"/>
        <a:cs typeface="Arial" pitchFamily="34" charset="0"/>
      </a:defRPr>
    </a:lvl6pPr>
    <a:lvl7pPr marL="2743200" algn="l" defTabSz="914400" rtl="0" eaLnBrk="1" latinLnBrk="0" hangingPunct="1">
      <a:defRPr b="1" kern="1200">
        <a:solidFill>
          <a:schemeClr val="tx1"/>
        </a:solidFill>
        <a:latin typeface="Segoe Semibold"/>
        <a:ea typeface="+mn-ea"/>
        <a:cs typeface="Arial" pitchFamily="34" charset="0"/>
      </a:defRPr>
    </a:lvl7pPr>
    <a:lvl8pPr marL="3200400" algn="l" defTabSz="914400" rtl="0" eaLnBrk="1" latinLnBrk="0" hangingPunct="1">
      <a:defRPr b="1" kern="1200">
        <a:solidFill>
          <a:schemeClr val="tx1"/>
        </a:solidFill>
        <a:latin typeface="Segoe Semibold"/>
        <a:ea typeface="+mn-ea"/>
        <a:cs typeface="Arial" pitchFamily="34" charset="0"/>
      </a:defRPr>
    </a:lvl8pPr>
    <a:lvl9pPr marL="3657600" algn="l" defTabSz="914400" rtl="0" eaLnBrk="1" latinLnBrk="0" hangingPunct="1">
      <a:defRPr b="1" kern="1200">
        <a:solidFill>
          <a:schemeClr val="tx1"/>
        </a:solidFill>
        <a:latin typeface="Segoe Semibold"/>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CC"/>
    <a:srgbClr val="0033CC"/>
    <a:srgbClr val="5B457B"/>
    <a:srgbClr val="777777"/>
    <a:srgbClr val="0000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5620" autoAdjust="0"/>
    <p:restoredTop sz="86919" autoAdjust="0"/>
  </p:normalViewPr>
  <p:slideViewPr>
    <p:cSldViewPr>
      <p:cViewPr>
        <p:scale>
          <a:sx n="97" d="100"/>
          <a:sy n="97" d="100"/>
        </p:scale>
        <p:origin x="-372" y="642"/>
      </p:cViewPr>
      <p:guideLst>
        <p:guide orient="horz" pos="2160"/>
        <p:guide pos="2880"/>
      </p:guideLst>
    </p:cSldViewPr>
  </p:slideViewPr>
  <p:outlineViewPr>
    <p:cViewPr>
      <p:scale>
        <a:sx n="33" d="100"/>
        <a:sy n="33" d="100"/>
      </p:scale>
      <p:origin x="0" y="0"/>
    </p:cViewPr>
  </p:outlineViewPr>
  <p:notesTextViewPr>
    <p:cViewPr>
      <p:scale>
        <a:sx n="1" d="1"/>
        <a:sy n="1" d="1"/>
      </p:scale>
      <p:origin x="0" y="288"/>
    </p:cViewPr>
  </p:notesTextViewPr>
  <p:sorterViewPr>
    <p:cViewPr>
      <p:scale>
        <a:sx n="200" d="100"/>
        <a:sy n="200" d="100"/>
      </p:scale>
      <p:origin x="0" y="0"/>
    </p:cViewPr>
  </p:sorterViewPr>
  <p:notesViewPr>
    <p:cSldViewPr>
      <p:cViewPr varScale="1">
        <p:scale>
          <a:sx n="82" d="100"/>
          <a:sy n="82" d="100"/>
        </p:scale>
        <p:origin x="-2064"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Segoe Semibold" pitchFamily="34" charset="0"/>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atin typeface="Segoe Semibold" pitchFamily="34" charset="0"/>
                <a:cs typeface="+mn-cs"/>
              </a:defRPr>
            </a:lvl1pPr>
          </a:lstStyle>
          <a:p>
            <a:pPr>
              <a:defRPr/>
            </a:pPr>
            <a:fld id="{0B5979FC-3871-4026-8602-6742A93A5AAF}" type="datetimeFigureOut">
              <a:rPr lang="en-US"/>
              <a:pPr>
                <a:defRPr/>
              </a:pPr>
              <a:t>18/08/2013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Segoe Semibold" pitchFamily="34" charset="0"/>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atin typeface="Segoe Semibold" pitchFamily="34" charset="0"/>
                <a:cs typeface="+mn-cs"/>
              </a:defRPr>
            </a:lvl1pPr>
          </a:lstStyle>
          <a:p>
            <a:pPr>
              <a:defRPr/>
            </a:pPr>
            <a:fld id="{E52567F6-54C1-4042-9176-2A6F5E90BB0D}" type="slidenum">
              <a:rPr lang="en-US"/>
              <a:pPr>
                <a:defRPr/>
              </a:pPr>
              <a:t>‹#›</a:t>
            </a:fld>
            <a:endParaRPr lang="en-US"/>
          </a:p>
        </p:txBody>
      </p:sp>
    </p:spTree>
    <p:extLst>
      <p:ext uri="{BB962C8B-B14F-4D97-AF65-F5344CB8AC3E}">
        <p14:creationId xmlns:p14="http://schemas.microsoft.com/office/powerpoint/2010/main" xmlns="" val="34685009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Segoe Semibold" pitchFamily="34" charset="0"/>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atin typeface="Segoe Semibold" pitchFamily="34" charset="0"/>
                <a:cs typeface="+mn-cs"/>
              </a:defRPr>
            </a:lvl1pPr>
          </a:lstStyle>
          <a:p>
            <a:pPr>
              <a:defRPr/>
            </a:pPr>
            <a:fld id="{1FBFE1B5-0E3C-40E4-9124-E754D523CB4A}" type="datetimeFigureOut">
              <a:rPr lang="en-US"/>
              <a:pPr>
                <a:defRPr/>
              </a:pPr>
              <a:t>18/08/2013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Segoe Semibold" pitchFamily="34" charset="0"/>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atin typeface="Segoe Semibold" pitchFamily="34" charset="0"/>
                <a:cs typeface="+mn-cs"/>
              </a:defRPr>
            </a:lvl1pPr>
          </a:lstStyle>
          <a:p>
            <a:pPr>
              <a:defRPr/>
            </a:pPr>
            <a:fld id="{A87062C2-6B52-4E9A-B212-85026636CFD3}" type="slidenum">
              <a:rPr lang="en-US"/>
              <a:pPr>
                <a:defRPr/>
              </a:pPr>
              <a:t>‹#›</a:t>
            </a:fld>
            <a:endParaRPr lang="en-US"/>
          </a:p>
        </p:txBody>
      </p:sp>
    </p:spTree>
    <p:extLst>
      <p:ext uri="{BB962C8B-B14F-4D97-AF65-F5344CB8AC3E}">
        <p14:creationId xmlns:p14="http://schemas.microsoft.com/office/powerpoint/2010/main" xmlns="" val="302381320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1</a:t>
            </a:fld>
            <a:endParaRPr lang="en-US"/>
          </a:p>
        </p:txBody>
      </p:sp>
    </p:spTree>
    <p:extLst>
      <p:ext uri="{BB962C8B-B14F-4D97-AF65-F5344CB8AC3E}">
        <p14:creationId xmlns:p14="http://schemas.microsoft.com/office/powerpoint/2010/main" xmlns="" val="7259815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11</a:t>
            </a:fld>
            <a:endParaRPr lang="en-US"/>
          </a:p>
        </p:txBody>
      </p:sp>
    </p:spTree>
    <p:extLst>
      <p:ext uri="{BB962C8B-B14F-4D97-AF65-F5344CB8AC3E}">
        <p14:creationId xmlns:p14="http://schemas.microsoft.com/office/powerpoint/2010/main" xmlns="" val="33687738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12</a:t>
            </a:fld>
            <a:endParaRPr lang="en-US"/>
          </a:p>
        </p:txBody>
      </p:sp>
    </p:spTree>
    <p:extLst>
      <p:ext uri="{BB962C8B-B14F-4D97-AF65-F5344CB8AC3E}">
        <p14:creationId xmlns:p14="http://schemas.microsoft.com/office/powerpoint/2010/main" xmlns="" val="3368773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13</a:t>
            </a:fld>
            <a:endParaRPr lang="en-US"/>
          </a:p>
        </p:txBody>
      </p:sp>
    </p:spTree>
    <p:extLst>
      <p:ext uri="{BB962C8B-B14F-4D97-AF65-F5344CB8AC3E}">
        <p14:creationId xmlns:p14="http://schemas.microsoft.com/office/powerpoint/2010/main" xmlns="" val="3368773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14</a:t>
            </a:fld>
            <a:endParaRPr lang="en-US"/>
          </a:p>
        </p:txBody>
      </p:sp>
    </p:spTree>
    <p:extLst>
      <p:ext uri="{BB962C8B-B14F-4D97-AF65-F5344CB8AC3E}">
        <p14:creationId xmlns:p14="http://schemas.microsoft.com/office/powerpoint/2010/main" xmlns="" val="3368773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914400" rtl="0" eaLnBrk="1" fontAlgn="base" latinLnBrk="0" hangingPunct="1">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15</a:t>
            </a:fld>
            <a:endParaRPr lang="en-US"/>
          </a:p>
        </p:txBody>
      </p:sp>
    </p:spTree>
    <p:extLst>
      <p:ext uri="{BB962C8B-B14F-4D97-AF65-F5344CB8AC3E}">
        <p14:creationId xmlns:p14="http://schemas.microsoft.com/office/powerpoint/2010/main" xmlns="" val="3368773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smtClean="0">
                <a:solidFill>
                  <a:schemeClr val="tx1"/>
                </a:solidFill>
                <a:latin typeface="+mn-lt"/>
                <a:ea typeface="+mn-ea"/>
                <a:cs typeface="+mn-cs"/>
              </a:rPr>
              <a:t>Menu thực hiện</a:t>
            </a:r>
          </a:p>
          <a:p>
            <a:r>
              <a:rPr lang="en-US" sz="1200" kern="1200" smtClean="0">
                <a:solidFill>
                  <a:schemeClr val="tx1"/>
                </a:solidFill>
                <a:latin typeface="+mn-lt"/>
                <a:ea typeface="+mn-ea"/>
                <a:cs typeface="+mn-cs"/>
              </a:rPr>
              <a:t>Hệ thống / Khai báo các tham số tuỳ chọn</a:t>
            </a:r>
          </a:p>
          <a:p>
            <a:r>
              <a:rPr lang="en-US" sz="1200" kern="1200" smtClean="0">
                <a:solidFill>
                  <a:schemeClr val="tx1"/>
                </a:solidFill>
                <a:latin typeface="+mn-lt"/>
                <a:ea typeface="+mn-ea"/>
                <a:cs typeface="+mn-cs"/>
              </a:rPr>
              <a:t>Các tham số tùy chọn</a:t>
            </a:r>
            <a:r>
              <a:rPr lang="en-US" sz="1200" kern="1200" smtClean="0">
                <a:solidFill>
                  <a:schemeClr val="tx1"/>
                </a:solidFill>
                <a:latin typeface="+mn-lt"/>
                <a:ea typeface="+mn-ea"/>
                <a:cs typeface="+mn-cs"/>
              </a:rPr>
              <a:t>.</a:t>
            </a:r>
          </a:p>
          <a:p>
            <a:r>
              <a:rPr lang="en-US" sz="1200" kern="1200" baseline="0" smtClean="0">
                <a:solidFill>
                  <a:schemeClr val="tx1"/>
                </a:solidFill>
                <a:latin typeface="+mn-lt"/>
                <a:ea typeface="+mn-ea"/>
                <a:cs typeface="+mn-cs"/>
              </a:rPr>
              <a:t>Tính khấu hao theo ngày: có/ không</a:t>
            </a:r>
          </a:p>
          <a:p>
            <a:r>
              <a:rPr lang="en-US" sz="1200" kern="1200" baseline="0" smtClean="0">
                <a:solidFill>
                  <a:schemeClr val="tx1"/>
                </a:solidFill>
                <a:latin typeface="+mn-lt"/>
                <a:ea typeface="+mn-ea"/>
                <a:cs typeface="+mn-cs"/>
              </a:rPr>
              <a:t>Tính hết giá trị còn lại vào kỳ kết thúc khấu hao: có/không</a:t>
            </a:r>
            <a:endParaRPr lang="en-US" baseline="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16</a:t>
            </a:fld>
            <a:endParaRPr lang="en-US"/>
          </a:p>
        </p:txBody>
      </p:sp>
    </p:spTree>
    <p:extLst>
      <p:ext uri="{BB962C8B-B14F-4D97-AF65-F5344CB8AC3E}">
        <p14:creationId xmlns:p14="http://schemas.microsoft.com/office/powerpoint/2010/main" xmlns="" val="33687738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smtClean="0">
                <a:solidFill>
                  <a:schemeClr val="tx1"/>
                </a:solidFill>
                <a:latin typeface="+mn-lt"/>
                <a:ea typeface="+mn-ea"/>
                <a:cs typeface="+mn-cs"/>
              </a:rPr>
              <a:t>Menu thực hiện:</a:t>
            </a:r>
          </a:p>
          <a:p>
            <a:r>
              <a:rPr lang="en-US" sz="1200" kern="1200" smtClean="0">
                <a:solidFill>
                  <a:schemeClr val="tx1"/>
                </a:solidFill>
                <a:latin typeface="+mn-lt"/>
                <a:ea typeface="+mn-ea"/>
                <a:cs typeface="+mn-cs"/>
              </a:rPr>
              <a:t>Tài Sản/Danh Mục/ Danh mục nguồn vốn</a:t>
            </a:r>
          </a:p>
          <a:p>
            <a:pPr marL="228600" marR="0" indent="-228600" algn="l" defTabSz="914400" rtl="0" eaLnBrk="1" fontAlgn="base" latinLnBrk="0" hangingPunct="1">
              <a:lnSpc>
                <a:spcPct val="100000"/>
              </a:lnSpc>
              <a:spcBef>
                <a:spcPct val="30000"/>
              </a:spcBef>
              <a:spcAft>
                <a:spcPct val="0"/>
              </a:spcAft>
              <a:buClrTx/>
              <a:buSzTx/>
              <a:buFontTx/>
              <a:buNone/>
              <a:tabLst/>
              <a:defRPr/>
            </a:pPr>
            <a:r>
              <a:rPr lang="en-US" sz="1200" kern="1200" smtClean="0">
                <a:solidFill>
                  <a:schemeClr val="tx1"/>
                </a:solidFill>
                <a:latin typeface="+mn-lt"/>
                <a:ea typeface="+mn-ea"/>
                <a:cs typeface="+mn-cs"/>
              </a:rPr>
              <a:t>Tài sản/ Danh Mục/ Danh mục lý do tăng giảm tài sản cố định</a:t>
            </a:r>
          </a:p>
          <a:p>
            <a:pPr marL="228600" marR="0" indent="-228600" algn="l" defTabSz="914400" rtl="0" eaLnBrk="1" fontAlgn="base" latinLnBrk="0" hangingPunct="1">
              <a:lnSpc>
                <a:spcPct val="100000"/>
              </a:lnSpc>
              <a:spcBef>
                <a:spcPct val="30000"/>
              </a:spcBef>
              <a:spcAft>
                <a:spcPct val="0"/>
              </a:spcAft>
              <a:buClrTx/>
              <a:buSzTx/>
              <a:buFontTx/>
              <a:buNone/>
              <a:tabLst/>
              <a:defRPr/>
            </a:pPr>
            <a:r>
              <a:rPr lang="en-US" sz="1200" kern="1200" smtClean="0">
                <a:solidFill>
                  <a:schemeClr val="tx1"/>
                </a:solidFill>
                <a:latin typeface="+mn-lt"/>
                <a:ea typeface="+mn-ea"/>
                <a:cs typeface="+mn-cs"/>
              </a:rPr>
              <a:t>Tài sản/Danh Mục/ Danh mục loại tài sản</a:t>
            </a:r>
          </a:p>
          <a:p>
            <a:pPr marL="228600" marR="0" indent="-228600" algn="l" defTabSz="914400" rtl="0" eaLnBrk="1" fontAlgn="base" latinLnBrk="0" hangingPunct="1">
              <a:lnSpc>
                <a:spcPct val="100000"/>
              </a:lnSpc>
              <a:spcBef>
                <a:spcPct val="30000"/>
              </a:spcBef>
              <a:spcAft>
                <a:spcPct val="0"/>
              </a:spcAft>
              <a:buClrTx/>
              <a:buSzTx/>
              <a:buFontTx/>
              <a:buNone/>
              <a:tabLst/>
              <a:defRPr/>
            </a:pPr>
            <a:r>
              <a:rPr lang="en-US" sz="1200" kern="1200" smtClean="0">
                <a:solidFill>
                  <a:schemeClr val="tx1"/>
                </a:solidFill>
                <a:latin typeface="+mn-lt"/>
                <a:ea typeface="+mn-ea"/>
                <a:cs typeface="+mn-cs"/>
              </a:rPr>
              <a:t>Tài sản/Danh mục/ Danh mục bộ phận sử dụng tài sản cố định</a:t>
            </a:r>
          </a:p>
          <a:p>
            <a:pPr marL="228600" marR="0" indent="-228600" algn="l" defTabSz="914400" rtl="0" eaLnBrk="1" fontAlgn="base" latinLnBrk="0" hangingPunct="1">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17</a:t>
            </a:fld>
            <a:endParaRPr lang="en-US"/>
          </a:p>
        </p:txBody>
      </p:sp>
    </p:spTree>
    <p:extLst>
      <p:ext uri="{BB962C8B-B14F-4D97-AF65-F5344CB8AC3E}">
        <p14:creationId xmlns:p14="http://schemas.microsoft.com/office/powerpoint/2010/main" xmlns="" val="33687738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err="1" smtClean="0"/>
              <a:t>Khi</a:t>
            </a:r>
            <a:r>
              <a:rPr lang="en-US" baseline="0" dirty="0" smtClean="0"/>
              <a:t> </a:t>
            </a:r>
            <a:r>
              <a:rPr lang="en-US" baseline="0" dirty="0" err="1" smtClean="0"/>
              <a:t>trình</a:t>
            </a:r>
            <a:r>
              <a:rPr lang="en-US" baseline="0" dirty="0" smtClean="0"/>
              <a:t> </a:t>
            </a:r>
            <a:r>
              <a:rPr lang="en-US" baseline="0" dirty="0" err="1" smtClean="0"/>
              <a:t>bày</a:t>
            </a:r>
            <a:r>
              <a:rPr lang="en-US" baseline="0" dirty="0" smtClean="0"/>
              <a:t> </a:t>
            </a:r>
            <a:r>
              <a:rPr lang="en-US" baseline="0" dirty="0" err="1" smtClean="0"/>
              <a:t>tiếp</a:t>
            </a:r>
            <a:r>
              <a:rPr lang="en-US" baseline="0" dirty="0" smtClean="0"/>
              <a:t> </a:t>
            </a:r>
            <a:r>
              <a:rPr lang="en-US" baseline="0" dirty="0" err="1" smtClean="0"/>
              <a:t>theo</a:t>
            </a:r>
            <a:r>
              <a:rPr lang="en-US" baseline="0" dirty="0" smtClean="0"/>
              <a:t> </a:t>
            </a:r>
            <a:r>
              <a:rPr lang="en-US" baseline="0" err="1" smtClean="0"/>
              <a:t>sẽ</a:t>
            </a:r>
            <a:r>
              <a:rPr lang="en-US" baseline="0" smtClean="0"/>
              <a:t> giới </a:t>
            </a:r>
            <a:r>
              <a:rPr lang="en-US" baseline="0" dirty="0" err="1" smtClean="0"/>
              <a:t>thiệu</a:t>
            </a:r>
            <a:r>
              <a:rPr lang="en-US" baseline="0" dirty="0" smtClean="0"/>
              <a:t> </a:t>
            </a:r>
            <a:r>
              <a:rPr lang="en-US" baseline="0" dirty="0" err="1" smtClean="0"/>
              <a:t>về</a:t>
            </a:r>
            <a:r>
              <a:rPr lang="en-US" baseline="0" dirty="0" smtClean="0"/>
              <a:t> </a:t>
            </a:r>
            <a:r>
              <a:rPr lang="en-US" baseline="0" err="1" smtClean="0"/>
              <a:t>phiếu</a:t>
            </a:r>
            <a:r>
              <a:rPr lang="en-US" baseline="0" smtClean="0"/>
              <a:t> nhập kho, phiếu xuất kho, phiếu xuất điều chuyển (Nói thêm về hoá đơn mua hàng bên phân hệ mua hàng, hoá đơn bán hàng bên phân hệ bán hàng)</a:t>
            </a:r>
            <a:endParaRPr lang="en-US" dirty="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18</a:t>
            </a:fld>
            <a:endParaRPr lang="en-US"/>
          </a:p>
        </p:txBody>
      </p:sp>
    </p:spTree>
    <p:extLst>
      <p:ext uri="{BB962C8B-B14F-4D97-AF65-F5344CB8AC3E}">
        <p14:creationId xmlns:p14="http://schemas.microsoft.com/office/powerpoint/2010/main" xmlns="" val="33687738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smtClean="0">
                <a:solidFill>
                  <a:schemeClr val="tx1"/>
                </a:solidFill>
                <a:latin typeface="+mn-lt"/>
                <a:ea typeface="+mn-ea"/>
                <a:cs typeface="+mn-cs"/>
              </a:rPr>
              <a:t>Menu thực hiện:</a:t>
            </a:r>
          </a:p>
          <a:p>
            <a:r>
              <a:rPr lang="en-US" sz="1200" kern="1200" smtClean="0">
                <a:solidFill>
                  <a:schemeClr val="tx1"/>
                </a:solidFill>
                <a:latin typeface="+mn-lt"/>
                <a:ea typeface="+mn-ea"/>
                <a:cs typeface="+mn-cs"/>
              </a:rPr>
              <a:t>Tài Sản/ Tài sản cố định</a:t>
            </a:r>
          </a:p>
          <a:p>
            <a:r>
              <a:rPr lang="vi-VN" sz="1200" kern="1200" smtClean="0">
                <a:solidFill>
                  <a:schemeClr val="tx1"/>
                </a:solidFill>
                <a:latin typeface="+mn-lt"/>
                <a:ea typeface="+mn-ea"/>
                <a:cs typeface="+mn-cs"/>
              </a:rPr>
              <a:t>Các thông tin chính cần khai báo:</a:t>
            </a:r>
            <a:endParaRPr lang="en-US" sz="1200" kern="1200" smtClean="0">
              <a:solidFill>
                <a:schemeClr val="tx1"/>
              </a:solidFill>
              <a:latin typeface="+mn-lt"/>
              <a:ea typeface="+mn-ea"/>
              <a:cs typeface="+mn-cs"/>
            </a:endParaRPr>
          </a:p>
          <a:p>
            <a:pPr lvl="0"/>
            <a:r>
              <a:rPr lang="en-US" sz="1200" kern="1200" smtClean="0">
                <a:solidFill>
                  <a:schemeClr val="tx1"/>
                </a:solidFill>
                <a:latin typeface="+mn-lt"/>
                <a:ea typeface="+mn-ea"/>
                <a:cs typeface="+mn-cs"/>
              </a:rPr>
              <a:t>Số thẻ tài sản</a:t>
            </a:r>
          </a:p>
          <a:p>
            <a:pPr lvl="0"/>
            <a:r>
              <a:rPr lang="vi-VN" sz="1200" kern="1200" smtClean="0">
                <a:solidFill>
                  <a:schemeClr val="tx1"/>
                </a:solidFill>
                <a:latin typeface="+mn-lt"/>
                <a:ea typeface="+mn-ea"/>
                <a:cs typeface="+mn-cs"/>
              </a:rPr>
              <a:t>Tên tài sản</a:t>
            </a:r>
            <a:endParaRPr lang="en-US" sz="1200" kern="1200" smtClean="0">
              <a:solidFill>
                <a:schemeClr val="tx1"/>
              </a:solidFill>
              <a:latin typeface="+mn-lt"/>
              <a:ea typeface="+mn-ea"/>
              <a:cs typeface="+mn-cs"/>
            </a:endParaRPr>
          </a:p>
          <a:p>
            <a:pPr lvl="0"/>
            <a:r>
              <a:rPr lang="vi-VN" sz="1200" kern="1200" smtClean="0">
                <a:solidFill>
                  <a:schemeClr val="tx1"/>
                </a:solidFill>
                <a:latin typeface="+mn-lt"/>
                <a:ea typeface="+mn-ea"/>
                <a:cs typeface="+mn-cs"/>
              </a:rPr>
              <a:t>Loại tài sản</a:t>
            </a:r>
            <a:endParaRPr lang="en-US" sz="1200" kern="1200" smtClean="0">
              <a:solidFill>
                <a:schemeClr val="tx1"/>
              </a:solidFill>
              <a:latin typeface="+mn-lt"/>
              <a:ea typeface="+mn-ea"/>
              <a:cs typeface="+mn-cs"/>
            </a:endParaRPr>
          </a:p>
          <a:p>
            <a:pPr lvl="0"/>
            <a:r>
              <a:rPr lang="en-US" sz="1200" kern="1200" smtClean="0">
                <a:solidFill>
                  <a:schemeClr val="tx1"/>
                </a:solidFill>
                <a:latin typeface="+mn-lt"/>
                <a:ea typeface="+mn-ea"/>
                <a:cs typeface="+mn-cs"/>
              </a:rPr>
              <a:t>Mã tăng ts</a:t>
            </a:r>
          </a:p>
          <a:p>
            <a:pPr lvl="0"/>
            <a:r>
              <a:rPr lang="vi-VN" sz="1200" kern="1200" smtClean="0">
                <a:solidFill>
                  <a:schemeClr val="tx1"/>
                </a:solidFill>
                <a:latin typeface="+mn-lt"/>
                <a:ea typeface="+mn-ea"/>
                <a:cs typeface="+mn-cs"/>
              </a:rPr>
              <a:t>Ngày tăng </a:t>
            </a:r>
            <a:endParaRPr lang="en-US" sz="1200" kern="1200" smtClean="0">
              <a:solidFill>
                <a:schemeClr val="tx1"/>
              </a:solidFill>
              <a:latin typeface="+mn-lt"/>
              <a:ea typeface="+mn-ea"/>
              <a:cs typeface="+mn-cs"/>
            </a:endParaRPr>
          </a:p>
          <a:p>
            <a:pPr lvl="0"/>
            <a:r>
              <a:rPr lang="vi-VN" sz="1200" kern="1200" smtClean="0">
                <a:solidFill>
                  <a:schemeClr val="tx1"/>
                </a:solidFill>
                <a:latin typeface="+mn-lt"/>
                <a:ea typeface="+mn-ea"/>
                <a:cs typeface="+mn-cs"/>
              </a:rPr>
              <a:t>Ngày tính khấu hao</a:t>
            </a:r>
            <a:endParaRPr lang="en-US" sz="1200" kern="1200" smtClean="0">
              <a:solidFill>
                <a:schemeClr val="tx1"/>
              </a:solidFill>
              <a:latin typeface="+mn-lt"/>
              <a:ea typeface="+mn-ea"/>
              <a:cs typeface="+mn-cs"/>
            </a:endParaRPr>
          </a:p>
          <a:p>
            <a:pPr lvl="0"/>
            <a:r>
              <a:rPr lang="vi-VN" sz="1200" kern="1200" smtClean="0">
                <a:solidFill>
                  <a:schemeClr val="tx1"/>
                </a:solidFill>
                <a:latin typeface="+mn-lt"/>
                <a:ea typeface="+mn-ea"/>
                <a:cs typeface="+mn-cs"/>
              </a:rPr>
              <a:t>Số kỳ khấu hao</a:t>
            </a:r>
            <a:endParaRPr lang="en-US" sz="1200" kern="1200" smtClean="0">
              <a:solidFill>
                <a:schemeClr val="tx1"/>
              </a:solidFill>
              <a:latin typeface="+mn-lt"/>
              <a:ea typeface="+mn-ea"/>
              <a:cs typeface="+mn-cs"/>
            </a:endParaRPr>
          </a:p>
          <a:p>
            <a:pPr lvl="0"/>
            <a:r>
              <a:rPr lang="en-US" sz="1200" kern="1200" smtClean="0">
                <a:solidFill>
                  <a:schemeClr val="tx1"/>
                </a:solidFill>
                <a:latin typeface="+mn-lt"/>
                <a:ea typeface="+mn-ea"/>
                <a:cs typeface="+mn-cs"/>
              </a:rPr>
              <a:t>Ngày kết thúc kh</a:t>
            </a:r>
          </a:p>
          <a:p>
            <a:pPr lvl="0"/>
            <a:r>
              <a:rPr lang="en-US" sz="1200" kern="1200" smtClean="0">
                <a:solidFill>
                  <a:schemeClr val="tx1"/>
                </a:solidFill>
                <a:latin typeface="+mn-lt"/>
                <a:ea typeface="+mn-ea"/>
                <a:cs typeface="+mn-cs"/>
              </a:rPr>
              <a:t>Kiểu kh: đường thẳng/ sản lượng/ số dư giảm dần có điều chỉnh</a:t>
            </a:r>
          </a:p>
          <a:p>
            <a:pPr lvl="0"/>
            <a:r>
              <a:rPr lang="en-US" sz="1200" kern="1200" smtClean="0">
                <a:solidFill>
                  <a:schemeClr val="tx1"/>
                </a:solidFill>
                <a:latin typeface="+mn-lt"/>
                <a:ea typeface="+mn-ea"/>
                <a:cs typeface="+mn-cs"/>
              </a:rPr>
              <a:t>Tổng sản lượng</a:t>
            </a:r>
          </a:p>
          <a:p>
            <a:pPr lvl="0"/>
            <a:r>
              <a:rPr lang="en-US" sz="1200" kern="1200" smtClean="0">
                <a:solidFill>
                  <a:schemeClr val="tx1"/>
                </a:solidFill>
                <a:latin typeface="+mn-lt"/>
                <a:ea typeface="+mn-ea"/>
                <a:cs typeface="+mn-cs"/>
              </a:rPr>
              <a:t>Tỷ lệ KH nhanh</a:t>
            </a:r>
          </a:p>
          <a:p>
            <a:pPr lvl="0"/>
            <a:r>
              <a:rPr lang="en-US" sz="1200" kern="1200" smtClean="0">
                <a:solidFill>
                  <a:schemeClr val="tx1"/>
                </a:solidFill>
                <a:latin typeface="+mn-lt"/>
                <a:ea typeface="+mn-ea"/>
                <a:cs typeface="+mn-cs"/>
              </a:rPr>
              <a:t>Số kỳ khấu hao ban đầu</a:t>
            </a:r>
          </a:p>
          <a:p>
            <a:pPr lvl="0"/>
            <a:r>
              <a:rPr lang="en-US" sz="1200" kern="1200" smtClean="0">
                <a:solidFill>
                  <a:schemeClr val="tx1"/>
                </a:solidFill>
                <a:latin typeface="+mn-lt"/>
                <a:ea typeface="+mn-ea"/>
                <a:cs typeface="+mn-cs"/>
              </a:rPr>
              <a:t>Số chứng từ</a:t>
            </a:r>
          </a:p>
          <a:p>
            <a:pPr lvl="0"/>
            <a:r>
              <a:rPr lang="en-US" sz="1200" kern="1200" smtClean="0">
                <a:solidFill>
                  <a:schemeClr val="tx1"/>
                </a:solidFill>
                <a:latin typeface="+mn-lt"/>
                <a:ea typeface="+mn-ea"/>
                <a:cs typeface="+mn-cs"/>
              </a:rPr>
              <a:t>Ngày chứng từ</a:t>
            </a:r>
          </a:p>
          <a:p>
            <a:pPr lvl="0"/>
            <a:r>
              <a:rPr lang="en-US" sz="1200" kern="1200" smtClean="0">
                <a:solidFill>
                  <a:schemeClr val="tx1"/>
                </a:solidFill>
                <a:latin typeface="+mn-lt"/>
                <a:ea typeface="+mn-ea"/>
                <a:cs typeface="+mn-cs"/>
              </a:rPr>
              <a:t>Tỷ giá</a:t>
            </a:r>
          </a:p>
          <a:p>
            <a:pPr lvl="0"/>
            <a:r>
              <a:rPr lang="en-US" sz="1200" kern="1200" smtClean="0">
                <a:solidFill>
                  <a:schemeClr val="tx1"/>
                </a:solidFill>
                <a:latin typeface="+mn-lt"/>
                <a:ea typeface="+mn-ea"/>
                <a:cs typeface="+mn-cs"/>
              </a:rPr>
              <a:t>Mã bộ phận: bộ phận sử dụng tài sản</a:t>
            </a:r>
          </a:p>
          <a:p>
            <a:pPr lvl="0"/>
            <a:r>
              <a:rPr lang="vi-VN" sz="1200" kern="1200" smtClean="0">
                <a:solidFill>
                  <a:schemeClr val="tx1"/>
                </a:solidFill>
                <a:latin typeface="+mn-lt"/>
                <a:ea typeface="+mn-ea"/>
                <a:cs typeface="+mn-cs"/>
              </a:rPr>
              <a:t>Tk tài sản</a:t>
            </a:r>
            <a:endParaRPr lang="en-US" sz="1200" kern="1200" smtClean="0">
              <a:solidFill>
                <a:schemeClr val="tx1"/>
              </a:solidFill>
              <a:latin typeface="+mn-lt"/>
              <a:ea typeface="+mn-ea"/>
              <a:cs typeface="+mn-cs"/>
            </a:endParaRPr>
          </a:p>
          <a:p>
            <a:pPr lvl="0"/>
            <a:r>
              <a:rPr lang="vi-VN" sz="1200" kern="1200" smtClean="0">
                <a:solidFill>
                  <a:schemeClr val="tx1"/>
                </a:solidFill>
                <a:latin typeface="+mn-lt"/>
                <a:ea typeface="+mn-ea"/>
                <a:cs typeface="+mn-cs"/>
              </a:rPr>
              <a:t>Tk khấu hao</a:t>
            </a:r>
            <a:endParaRPr lang="en-US" sz="1200" kern="1200" smtClean="0">
              <a:solidFill>
                <a:schemeClr val="tx1"/>
              </a:solidFill>
              <a:latin typeface="+mn-lt"/>
              <a:ea typeface="+mn-ea"/>
              <a:cs typeface="+mn-cs"/>
            </a:endParaRPr>
          </a:p>
          <a:p>
            <a:pPr lvl="0"/>
            <a:r>
              <a:rPr lang="vi-VN" sz="1200" kern="1200" smtClean="0">
                <a:solidFill>
                  <a:schemeClr val="tx1"/>
                </a:solidFill>
                <a:latin typeface="+mn-lt"/>
                <a:ea typeface="+mn-ea"/>
                <a:cs typeface="+mn-cs"/>
              </a:rPr>
              <a:t>Tk chi phí</a:t>
            </a:r>
            <a:endParaRPr lang="en-US" sz="1200" kern="1200" smtClean="0">
              <a:solidFill>
                <a:schemeClr val="tx1"/>
              </a:solidFill>
              <a:latin typeface="+mn-lt"/>
              <a:ea typeface="+mn-ea"/>
              <a:cs typeface="+mn-cs"/>
            </a:endParaRPr>
          </a:p>
          <a:p>
            <a:pPr lvl="0"/>
            <a:r>
              <a:rPr lang="en-US" sz="1200" kern="1200" smtClean="0">
                <a:solidFill>
                  <a:schemeClr val="tx1"/>
                </a:solidFill>
                <a:latin typeface="+mn-lt"/>
                <a:ea typeface="+mn-ea"/>
                <a:cs typeface="+mn-cs"/>
              </a:rPr>
              <a:t>Mã phí</a:t>
            </a:r>
          </a:p>
          <a:p>
            <a:pPr lvl="0"/>
            <a:r>
              <a:rPr lang="vi-VN" sz="1200" kern="1200" smtClean="0">
                <a:solidFill>
                  <a:schemeClr val="tx1"/>
                </a:solidFill>
                <a:latin typeface="+mn-lt"/>
                <a:ea typeface="+mn-ea"/>
                <a:cs typeface="+mn-cs"/>
              </a:rPr>
              <a:t>Nguồn vốn</a:t>
            </a:r>
            <a:endParaRPr lang="en-US" sz="1200" kern="1200" smtClean="0">
              <a:solidFill>
                <a:schemeClr val="tx1"/>
              </a:solidFill>
              <a:latin typeface="+mn-lt"/>
              <a:ea typeface="+mn-ea"/>
              <a:cs typeface="+mn-cs"/>
            </a:endParaRPr>
          </a:p>
          <a:p>
            <a:pPr lvl="0"/>
            <a:r>
              <a:rPr lang="vi-VN" sz="1200" kern="1200" smtClean="0">
                <a:solidFill>
                  <a:schemeClr val="tx1"/>
                </a:solidFill>
                <a:latin typeface="+mn-lt"/>
                <a:ea typeface="+mn-ea"/>
                <a:cs typeface="+mn-cs"/>
              </a:rPr>
              <a:t>Nguyên giá</a:t>
            </a:r>
            <a:endParaRPr lang="en-US" sz="1200" kern="1200" smtClean="0">
              <a:solidFill>
                <a:schemeClr val="tx1"/>
              </a:solidFill>
              <a:latin typeface="+mn-lt"/>
              <a:ea typeface="+mn-ea"/>
              <a:cs typeface="+mn-cs"/>
            </a:endParaRPr>
          </a:p>
          <a:p>
            <a:pPr lvl="0"/>
            <a:r>
              <a:rPr lang="vi-VN" sz="1200" kern="1200" smtClean="0">
                <a:solidFill>
                  <a:schemeClr val="tx1"/>
                </a:solidFill>
                <a:latin typeface="+mn-lt"/>
                <a:ea typeface="+mn-ea"/>
                <a:cs typeface="+mn-cs"/>
              </a:rPr>
              <a:t>Giá trị đã khấu hao</a:t>
            </a:r>
            <a:endParaRPr lang="en-US" sz="1200" kern="1200" smtClean="0">
              <a:solidFill>
                <a:schemeClr val="tx1"/>
              </a:solidFill>
              <a:latin typeface="+mn-lt"/>
              <a:ea typeface="+mn-ea"/>
              <a:cs typeface="+mn-cs"/>
            </a:endParaRPr>
          </a:p>
          <a:p>
            <a:pPr lvl="0"/>
            <a:r>
              <a:rPr lang="vi-VN" sz="1200" kern="1200" smtClean="0">
                <a:solidFill>
                  <a:schemeClr val="tx1"/>
                </a:solidFill>
                <a:latin typeface="+mn-lt"/>
                <a:ea typeface="+mn-ea"/>
                <a:cs typeface="+mn-cs"/>
              </a:rPr>
              <a:t>Giá trị còn lại</a:t>
            </a:r>
            <a:endParaRPr lang="en-US" sz="1200" kern="1200" smtClean="0">
              <a:solidFill>
                <a:schemeClr val="tx1"/>
              </a:solidFill>
              <a:latin typeface="+mn-lt"/>
              <a:ea typeface="+mn-ea"/>
              <a:cs typeface="+mn-cs"/>
            </a:endParaRPr>
          </a:p>
          <a:p>
            <a:pPr lvl="0"/>
            <a:r>
              <a:rPr lang="vi-VN" sz="1200" kern="1200" smtClean="0">
                <a:solidFill>
                  <a:schemeClr val="tx1"/>
                </a:solidFill>
                <a:latin typeface="+mn-lt"/>
                <a:ea typeface="+mn-ea"/>
                <a:cs typeface="+mn-cs"/>
              </a:rPr>
              <a:t>Giá trị khấu hao 1 kỳ.</a:t>
            </a:r>
            <a:endParaRPr lang="en-US" sz="1200" kern="1200" smtClean="0">
              <a:solidFill>
                <a:schemeClr val="tx1"/>
              </a:solidFill>
              <a:latin typeface="+mn-lt"/>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19</a:t>
            </a:fld>
            <a:endParaRPr lang="en-US"/>
          </a:p>
        </p:txBody>
      </p:sp>
    </p:spTree>
    <p:extLst>
      <p:ext uri="{BB962C8B-B14F-4D97-AF65-F5344CB8AC3E}">
        <p14:creationId xmlns:p14="http://schemas.microsoft.com/office/powerpoint/2010/main" xmlns="" val="33687738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smtClean="0">
                <a:solidFill>
                  <a:schemeClr val="tx1"/>
                </a:solidFill>
                <a:latin typeface="+mn-lt"/>
                <a:ea typeface="+mn-ea"/>
                <a:cs typeface="+mn-cs"/>
              </a:rPr>
              <a:t>Menu thực hiện:</a:t>
            </a:r>
          </a:p>
          <a:p>
            <a:r>
              <a:rPr lang="en-US" sz="1200" kern="1200" smtClean="0">
                <a:solidFill>
                  <a:schemeClr val="tx1"/>
                </a:solidFill>
                <a:latin typeface="+mn-lt"/>
                <a:ea typeface="+mn-ea"/>
                <a:cs typeface="+mn-cs"/>
              </a:rPr>
              <a:t>Tài sản/Khai báo giảm tài sản</a:t>
            </a:r>
          </a:p>
          <a:p>
            <a:r>
              <a:rPr lang="vi-VN" sz="1200" kern="1200" smtClean="0">
                <a:solidFill>
                  <a:schemeClr val="tx1"/>
                </a:solidFill>
                <a:latin typeface="+mn-lt"/>
                <a:ea typeface="+mn-ea"/>
                <a:cs typeface="+mn-cs"/>
              </a:rPr>
              <a:t>Các thông tin chính cần khai báo</a:t>
            </a:r>
            <a:endParaRPr lang="en-US" sz="1200" kern="1200" smtClean="0">
              <a:solidFill>
                <a:schemeClr val="tx1"/>
              </a:solidFill>
              <a:latin typeface="+mn-lt"/>
              <a:ea typeface="+mn-ea"/>
              <a:cs typeface="+mn-cs"/>
            </a:endParaRPr>
          </a:p>
          <a:p>
            <a:pPr lvl="0"/>
            <a:r>
              <a:rPr lang="en-US" sz="1200" kern="1200" smtClean="0">
                <a:solidFill>
                  <a:schemeClr val="tx1"/>
                </a:solidFill>
                <a:latin typeface="+mn-lt"/>
                <a:ea typeface="+mn-ea"/>
                <a:cs typeface="+mn-cs"/>
              </a:rPr>
              <a:t>Số thẻ tài sản</a:t>
            </a:r>
          </a:p>
          <a:p>
            <a:pPr lvl="0"/>
            <a:r>
              <a:rPr lang="vi-VN" sz="1200" kern="1200" smtClean="0">
                <a:solidFill>
                  <a:schemeClr val="tx1"/>
                </a:solidFill>
                <a:latin typeface="+mn-lt"/>
                <a:ea typeface="+mn-ea"/>
                <a:cs typeface="+mn-cs"/>
              </a:rPr>
              <a:t>Mã giảm</a:t>
            </a:r>
            <a:endParaRPr lang="en-US" sz="1200" kern="1200" smtClean="0">
              <a:solidFill>
                <a:schemeClr val="tx1"/>
              </a:solidFill>
              <a:latin typeface="+mn-lt"/>
              <a:ea typeface="+mn-ea"/>
              <a:cs typeface="+mn-cs"/>
            </a:endParaRPr>
          </a:p>
          <a:p>
            <a:pPr lvl="0"/>
            <a:r>
              <a:rPr lang="vi-VN" sz="1200" kern="1200" smtClean="0">
                <a:solidFill>
                  <a:schemeClr val="tx1"/>
                </a:solidFill>
                <a:latin typeface="+mn-lt"/>
                <a:ea typeface="+mn-ea"/>
                <a:cs typeface="+mn-cs"/>
              </a:rPr>
              <a:t>Ngày giảm</a:t>
            </a:r>
            <a:r>
              <a:rPr lang="en-US" sz="1200" kern="1200" smtClean="0">
                <a:solidFill>
                  <a:schemeClr val="tx1"/>
                </a:solidFill>
                <a:latin typeface="+mn-lt"/>
                <a:ea typeface="+mn-ea"/>
                <a:cs typeface="+mn-cs"/>
              </a:rPr>
              <a:t> tài sản</a:t>
            </a:r>
          </a:p>
          <a:p>
            <a:pPr lvl="0"/>
            <a:r>
              <a:rPr lang="en-US" sz="1200" kern="1200" smtClean="0">
                <a:solidFill>
                  <a:schemeClr val="tx1"/>
                </a:solidFill>
                <a:latin typeface="+mn-lt"/>
                <a:ea typeface="+mn-ea"/>
                <a:cs typeface="+mn-cs"/>
              </a:rPr>
              <a:t>Số chứng từ</a:t>
            </a:r>
            <a:endParaRPr lang="en-US" dirty="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20</a:t>
            </a:fld>
            <a:endParaRPr lang="en-US"/>
          </a:p>
        </p:txBody>
      </p:sp>
    </p:spTree>
    <p:extLst>
      <p:ext uri="{BB962C8B-B14F-4D97-AF65-F5344CB8AC3E}">
        <p14:creationId xmlns:p14="http://schemas.microsoft.com/office/powerpoint/2010/main" xmlns="" val="3368773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3</a:t>
            </a:fld>
            <a:endParaRPr lang="en-US"/>
          </a:p>
        </p:txBody>
      </p:sp>
    </p:spTree>
    <p:extLst>
      <p:ext uri="{BB962C8B-B14F-4D97-AF65-F5344CB8AC3E}">
        <p14:creationId xmlns:p14="http://schemas.microsoft.com/office/powerpoint/2010/main" xmlns="" val="37639834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smtClean="0">
                <a:solidFill>
                  <a:schemeClr val="tx1"/>
                </a:solidFill>
                <a:latin typeface="+mn-lt"/>
                <a:ea typeface="+mn-ea"/>
                <a:cs typeface="+mn-cs"/>
              </a:rPr>
              <a:t>Menu thực hiện:</a:t>
            </a:r>
          </a:p>
          <a:p>
            <a:r>
              <a:rPr lang="en-US" sz="1200" kern="1200" smtClean="0">
                <a:solidFill>
                  <a:schemeClr val="tx1"/>
                </a:solidFill>
                <a:latin typeface="+mn-lt"/>
                <a:ea typeface="+mn-ea"/>
                <a:cs typeface="+mn-cs"/>
              </a:rPr>
              <a:t>Tài sản/Khai báo thôi</a:t>
            </a:r>
            <a:r>
              <a:rPr lang="en-US" sz="1200" kern="1200" baseline="0" smtClean="0">
                <a:solidFill>
                  <a:schemeClr val="tx1"/>
                </a:solidFill>
                <a:latin typeface="+mn-lt"/>
                <a:ea typeface="+mn-ea"/>
                <a:cs typeface="+mn-cs"/>
              </a:rPr>
              <a:t> khấu hao</a:t>
            </a:r>
            <a:r>
              <a:rPr lang="en-US" sz="1200" kern="1200" smtClean="0">
                <a:solidFill>
                  <a:schemeClr val="tx1"/>
                </a:solidFill>
                <a:latin typeface="+mn-lt"/>
                <a:ea typeface="+mn-ea"/>
                <a:cs typeface="+mn-cs"/>
              </a:rPr>
              <a:t> tài sản</a:t>
            </a:r>
          </a:p>
          <a:p>
            <a:endParaRPr lang="en-US" dirty="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21</a:t>
            </a:fld>
            <a:endParaRPr lang="en-US"/>
          </a:p>
        </p:txBody>
      </p:sp>
    </p:spTree>
    <p:extLst>
      <p:ext uri="{BB962C8B-B14F-4D97-AF65-F5344CB8AC3E}">
        <p14:creationId xmlns:p14="http://schemas.microsoft.com/office/powerpoint/2010/main" xmlns="" val="33687738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err="1" smtClean="0"/>
              <a:t>Khi</a:t>
            </a:r>
            <a:r>
              <a:rPr lang="en-US" baseline="0" dirty="0" smtClean="0"/>
              <a:t> </a:t>
            </a:r>
            <a:r>
              <a:rPr lang="en-US" baseline="0" dirty="0" err="1" smtClean="0"/>
              <a:t>trình</a:t>
            </a:r>
            <a:r>
              <a:rPr lang="en-US" baseline="0" dirty="0" smtClean="0"/>
              <a:t> </a:t>
            </a:r>
            <a:r>
              <a:rPr lang="en-US" baseline="0" dirty="0" err="1" smtClean="0"/>
              <a:t>bày</a:t>
            </a:r>
            <a:r>
              <a:rPr lang="en-US" baseline="0" dirty="0" smtClean="0"/>
              <a:t> </a:t>
            </a:r>
            <a:r>
              <a:rPr lang="en-US" baseline="0" dirty="0" err="1" smtClean="0"/>
              <a:t>tiếp</a:t>
            </a:r>
            <a:r>
              <a:rPr lang="en-US" baseline="0" dirty="0" smtClean="0"/>
              <a:t> </a:t>
            </a:r>
            <a:r>
              <a:rPr lang="en-US" baseline="0" dirty="0" err="1" smtClean="0"/>
              <a:t>theo</a:t>
            </a:r>
            <a:r>
              <a:rPr lang="en-US" baseline="0" dirty="0" smtClean="0"/>
              <a:t> </a:t>
            </a:r>
            <a:r>
              <a:rPr lang="en-US" baseline="0" err="1" smtClean="0"/>
              <a:t>sẽ</a:t>
            </a:r>
            <a:r>
              <a:rPr lang="en-US" baseline="0" smtClean="0"/>
              <a:t> giới </a:t>
            </a:r>
            <a:r>
              <a:rPr lang="en-US" baseline="0" dirty="0" err="1" smtClean="0"/>
              <a:t>thiệu</a:t>
            </a:r>
            <a:r>
              <a:rPr lang="en-US" baseline="0" dirty="0" smtClean="0"/>
              <a:t> </a:t>
            </a:r>
            <a:r>
              <a:rPr lang="en-US" baseline="0" dirty="0" err="1" smtClean="0"/>
              <a:t>về</a:t>
            </a:r>
            <a:r>
              <a:rPr lang="en-US" baseline="0" dirty="0" smtClean="0"/>
              <a:t> </a:t>
            </a:r>
            <a:r>
              <a:rPr lang="en-US" baseline="0" err="1" smtClean="0"/>
              <a:t>phiếu</a:t>
            </a:r>
            <a:r>
              <a:rPr lang="en-US" baseline="0" smtClean="0"/>
              <a:t> nhập kho, phiếu xuất kho, phiếu xuất điều chuyển (Nói thêm về hoá đơn mua hàng bên phân hệ mua hàng, hoá đơn bán hàng bên phân hệ bán hàng)</a:t>
            </a:r>
            <a:endParaRPr lang="en-US" dirty="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22</a:t>
            </a:fld>
            <a:endParaRPr lang="en-US"/>
          </a:p>
        </p:txBody>
      </p:sp>
    </p:spTree>
    <p:extLst>
      <p:ext uri="{BB962C8B-B14F-4D97-AF65-F5344CB8AC3E}">
        <p14:creationId xmlns:p14="http://schemas.microsoft.com/office/powerpoint/2010/main" xmlns="" val="33687738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smtClean="0">
                <a:solidFill>
                  <a:schemeClr val="tx1"/>
                </a:solidFill>
                <a:latin typeface="+mn-lt"/>
                <a:ea typeface="+mn-ea"/>
                <a:cs typeface="+mn-cs"/>
              </a:rPr>
              <a:t>Menu thực hiện:</a:t>
            </a:r>
          </a:p>
          <a:p>
            <a:r>
              <a:rPr lang="en-US" sz="1200" kern="1200" smtClean="0">
                <a:solidFill>
                  <a:schemeClr val="tx1"/>
                </a:solidFill>
                <a:latin typeface="+mn-lt"/>
                <a:ea typeface="+mn-ea"/>
                <a:cs typeface="+mn-cs"/>
              </a:rPr>
              <a:t>Tài sản/ Tính khấu hao tài sản cố định</a:t>
            </a:r>
          </a:p>
          <a:p>
            <a:r>
              <a:rPr lang="vi-VN" sz="1200" kern="1200" smtClean="0">
                <a:solidFill>
                  <a:schemeClr val="tx1"/>
                </a:solidFill>
                <a:latin typeface="+mn-lt"/>
                <a:ea typeface="+mn-ea"/>
                <a:cs typeface="+mn-cs"/>
              </a:rPr>
              <a:t>Lưu ý:</a:t>
            </a:r>
            <a:endParaRPr lang="en-US" sz="1200" kern="1200" smtClean="0">
              <a:solidFill>
                <a:schemeClr val="tx1"/>
              </a:solidFill>
              <a:latin typeface="+mn-lt"/>
              <a:ea typeface="+mn-ea"/>
              <a:cs typeface="+mn-cs"/>
            </a:endParaRPr>
          </a:p>
          <a:p>
            <a:pPr lvl="0"/>
            <a:r>
              <a:rPr lang="vi-VN" sz="1200" kern="1200" smtClean="0">
                <a:solidFill>
                  <a:schemeClr val="tx1"/>
                </a:solidFill>
                <a:latin typeface="+mn-lt"/>
                <a:ea typeface="+mn-ea"/>
                <a:cs typeface="+mn-cs"/>
              </a:rPr>
              <a:t>Chương trình cho phép điều chỉnh giá trị khấu hao khác với giá trị ngầm định đã khai báo.</a:t>
            </a:r>
            <a:r>
              <a:rPr lang="en-US" sz="1200" kern="1200" smtClean="0">
                <a:solidFill>
                  <a:schemeClr val="tx1"/>
                </a:solidFill>
                <a:latin typeface="+mn-lt"/>
                <a:ea typeface="+mn-ea"/>
                <a:cs typeface="+mn-cs"/>
              </a:rPr>
              <a:t> (Tại menu điều chỉnh giá trị khấu hao TSCĐ)</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23</a:t>
            </a:fld>
            <a:endParaRPr lang="en-US"/>
          </a:p>
        </p:txBody>
      </p:sp>
    </p:spTree>
    <p:extLst>
      <p:ext uri="{BB962C8B-B14F-4D97-AF65-F5344CB8AC3E}">
        <p14:creationId xmlns:p14="http://schemas.microsoft.com/office/powerpoint/2010/main" xmlns="" val="33687738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smtClean="0">
                <a:solidFill>
                  <a:schemeClr val="tx1"/>
                </a:solidFill>
                <a:latin typeface="+mn-lt"/>
                <a:ea typeface="+mn-ea"/>
                <a:cs typeface="+mn-cs"/>
              </a:rPr>
              <a:t>Menu thực hiện:</a:t>
            </a:r>
          </a:p>
          <a:p>
            <a:r>
              <a:rPr lang="en-US" sz="1200" kern="1200" smtClean="0">
                <a:solidFill>
                  <a:schemeClr val="tx1"/>
                </a:solidFill>
                <a:latin typeface="+mn-lt"/>
                <a:ea typeface="+mn-ea"/>
                <a:cs typeface="+mn-cs"/>
              </a:rPr>
              <a:t>Tài sản/ Bút toán phân bổ khấu hao tài sản</a:t>
            </a:r>
          </a:p>
          <a:p>
            <a:pPr marL="0" marR="0" indent="0" algn="l" defTabSz="914400" rtl="0" eaLnBrk="1" fontAlgn="base" latinLnBrk="0" hangingPunct="1">
              <a:lnSpc>
                <a:spcPct val="100000"/>
              </a:lnSpc>
              <a:spcBef>
                <a:spcPct val="30000"/>
              </a:spcBef>
              <a:spcAft>
                <a:spcPct val="0"/>
              </a:spcAft>
              <a:buClrTx/>
              <a:buSzTx/>
              <a:buFontTx/>
              <a:buNone/>
              <a:tabLst/>
              <a:defRPr/>
            </a:pPr>
            <a:r>
              <a:rPr lang="en-US" sz="1200" kern="1200" smtClean="0">
                <a:solidFill>
                  <a:schemeClr val="tx1"/>
                </a:solidFill>
                <a:latin typeface="+mn-lt"/>
                <a:ea typeface="+mn-ea"/>
                <a:cs typeface="+mn-cs"/>
              </a:rPr>
              <a:t>Khi chọn tháng, năm, sau đó nhấn “nhận”, chương trình báo đã thực hiện xong. Khi thực hiện phân bổ khấu hao, chương trình dựa vào các thông tin đã khai báo sẳn như mã phí, mã dự án (công trình), bộ phận (SX)… để phân bổ chi phí khấu hao theo từng đối tượng cần thiết. </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24</a:t>
            </a:fld>
            <a:endParaRPr lang="en-US"/>
          </a:p>
        </p:txBody>
      </p:sp>
    </p:spTree>
    <p:extLst>
      <p:ext uri="{BB962C8B-B14F-4D97-AF65-F5344CB8AC3E}">
        <p14:creationId xmlns:p14="http://schemas.microsoft.com/office/powerpoint/2010/main" xmlns="" val="33687738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err="1" smtClean="0"/>
              <a:t>Đây</a:t>
            </a:r>
            <a:r>
              <a:rPr lang="en-US" baseline="0" dirty="0" smtClean="0"/>
              <a:t> </a:t>
            </a:r>
            <a:r>
              <a:rPr lang="en-US" baseline="0" dirty="0" err="1" smtClean="0"/>
              <a:t>chỉ</a:t>
            </a:r>
            <a:r>
              <a:rPr lang="en-US" baseline="0" dirty="0" smtClean="0"/>
              <a:t> </a:t>
            </a:r>
            <a:r>
              <a:rPr lang="en-US" baseline="0" dirty="0" err="1" smtClean="0"/>
              <a:t>là</a:t>
            </a:r>
            <a:r>
              <a:rPr lang="en-US" baseline="0" dirty="0" smtClean="0"/>
              <a:t> </a:t>
            </a:r>
            <a:r>
              <a:rPr lang="en-US" baseline="0" dirty="0" err="1" smtClean="0"/>
              <a:t>một</a:t>
            </a:r>
            <a:r>
              <a:rPr lang="en-US" baseline="0" dirty="0" smtClean="0"/>
              <a:t> </a:t>
            </a:r>
            <a:r>
              <a:rPr lang="en-US" baseline="0" dirty="0" err="1" smtClean="0"/>
              <a:t>số</a:t>
            </a:r>
            <a:r>
              <a:rPr lang="en-US" baseline="0" dirty="0" smtClean="0"/>
              <a:t> </a:t>
            </a:r>
            <a:r>
              <a:rPr lang="en-US" baseline="0" smtClean="0"/>
              <a:t>b/c chính của </a:t>
            </a:r>
            <a:r>
              <a:rPr lang="en-US" baseline="0" smtClean="0"/>
              <a:t>kế toán tài sản cố định</a:t>
            </a:r>
            <a:endParaRPr lang="en-US"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25</a:t>
            </a:fld>
            <a:endParaRPr lang="en-US"/>
          </a:p>
        </p:txBody>
      </p:sp>
    </p:spTree>
    <p:extLst>
      <p:ext uri="{BB962C8B-B14F-4D97-AF65-F5344CB8AC3E}">
        <p14:creationId xmlns:p14="http://schemas.microsoft.com/office/powerpoint/2010/main" xmlns="" val="33687738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smtClean="0">
                <a:solidFill>
                  <a:schemeClr val="tx1"/>
                </a:solidFill>
                <a:latin typeface="+mn-lt"/>
                <a:ea typeface="+mn-ea"/>
                <a:cs typeface="+mn-cs"/>
              </a:rPr>
              <a:t>Menu thực hiện:</a:t>
            </a:r>
          </a:p>
          <a:p>
            <a:r>
              <a:rPr lang="en-US" sz="1200" kern="1200" smtClean="0">
                <a:solidFill>
                  <a:schemeClr val="tx1"/>
                </a:solidFill>
                <a:latin typeface="+mn-lt"/>
                <a:ea typeface="+mn-ea"/>
                <a:cs typeface="+mn-cs"/>
              </a:rPr>
              <a:t>Tài sản /Báo cáo kiểm kê tài sản/ Thẻ TSCĐ</a:t>
            </a:r>
          </a:p>
          <a:p>
            <a:endParaRPr lang="en-US" sz="1200" kern="120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26</a:t>
            </a:fld>
            <a:endParaRPr lang="en-US"/>
          </a:p>
        </p:txBody>
      </p:sp>
    </p:spTree>
    <p:extLst>
      <p:ext uri="{BB962C8B-B14F-4D97-AF65-F5344CB8AC3E}">
        <p14:creationId xmlns:p14="http://schemas.microsoft.com/office/powerpoint/2010/main" xmlns="" val="33687738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smtClean="0">
                <a:solidFill>
                  <a:schemeClr val="tx1"/>
                </a:solidFill>
                <a:latin typeface="+mn-lt"/>
                <a:ea typeface="+mn-ea"/>
                <a:cs typeface="+mn-cs"/>
              </a:rPr>
              <a:t>Menu thực hiện:</a:t>
            </a:r>
          </a:p>
          <a:p>
            <a:r>
              <a:rPr lang="en-US" sz="1200" kern="1200" smtClean="0">
                <a:solidFill>
                  <a:schemeClr val="tx1"/>
                </a:solidFill>
                <a:latin typeface="+mn-lt"/>
                <a:ea typeface="+mn-ea"/>
                <a:cs typeface="+mn-cs"/>
              </a:rPr>
              <a:t>Tài sản/Báo cáo kiểm kê tài sản/ Sổ TSCĐ</a:t>
            </a:r>
          </a:p>
          <a:p>
            <a:endParaRPr lang="en-US" sz="1200" kern="120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27</a:t>
            </a:fld>
            <a:endParaRPr lang="en-US"/>
          </a:p>
        </p:txBody>
      </p:sp>
    </p:spTree>
    <p:extLst>
      <p:ext uri="{BB962C8B-B14F-4D97-AF65-F5344CB8AC3E}">
        <p14:creationId xmlns:p14="http://schemas.microsoft.com/office/powerpoint/2010/main" xmlns="" val="336877384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28</a:t>
            </a:fld>
            <a:endParaRPr lang="en-US"/>
          </a:p>
        </p:txBody>
      </p:sp>
    </p:spTree>
    <p:extLst>
      <p:ext uri="{BB962C8B-B14F-4D97-AF65-F5344CB8AC3E}">
        <p14:creationId xmlns:p14="http://schemas.microsoft.com/office/powerpoint/2010/main" xmlns="" val="33687738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smtClean="0">
                <a:solidFill>
                  <a:schemeClr val="tx1"/>
                </a:solidFill>
                <a:latin typeface="+mn-lt"/>
                <a:ea typeface="+mn-ea"/>
                <a:cs typeface="+mn-cs"/>
              </a:rPr>
              <a:t>Menu thực hiện:</a:t>
            </a:r>
          </a:p>
          <a:p>
            <a:r>
              <a:rPr lang="en-US" sz="1200" kern="1200" smtClean="0">
                <a:solidFill>
                  <a:schemeClr val="tx1"/>
                </a:solidFill>
                <a:latin typeface="+mn-lt"/>
                <a:ea typeface="+mn-ea"/>
                <a:cs typeface="+mn-cs"/>
              </a:rPr>
              <a:t>Tài sản/Báo cáo khấu hao tài sản/ </a:t>
            </a:r>
            <a:r>
              <a:rPr lang="vi-VN" sz="1200" kern="1200" smtClean="0">
                <a:solidFill>
                  <a:schemeClr val="tx1"/>
                </a:solidFill>
                <a:latin typeface="+mn-lt"/>
                <a:ea typeface="+mn-ea"/>
                <a:cs typeface="+mn-cs"/>
              </a:rPr>
              <a:t>Bảng phân bổ khấu hao TSCĐ.</a:t>
            </a:r>
            <a:endParaRPr lang="en-US" sz="1200" kern="1200" smtClean="0">
              <a:solidFill>
                <a:schemeClr val="tx1"/>
              </a:solidFill>
              <a:latin typeface="+mn-lt"/>
              <a:ea typeface="+mn-ea"/>
              <a:cs typeface="+mn-cs"/>
            </a:endParaRPr>
          </a:p>
          <a:p>
            <a:endParaRPr lang="en-US" sz="1200" kern="120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29</a:t>
            </a:fld>
            <a:endParaRPr lang="en-US"/>
          </a:p>
        </p:txBody>
      </p:sp>
    </p:spTree>
    <p:extLst>
      <p:ext uri="{BB962C8B-B14F-4D97-AF65-F5344CB8AC3E}">
        <p14:creationId xmlns:p14="http://schemas.microsoft.com/office/powerpoint/2010/main" xmlns="" val="3368773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4</a:t>
            </a:fld>
            <a:endParaRPr lang="en-US"/>
          </a:p>
        </p:txBody>
      </p:sp>
    </p:spTree>
    <p:extLst>
      <p:ext uri="{BB962C8B-B14F-4D97-AF65-F5344CB8AC3E}">
        <p14:creationId xmlns:p14="http://schemas.microsoft.com/office/powerpoint/2010/main" xmlns="" val="3368773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5</a:t>
            </a:fld>
            <a:endParaRPr lang="en-US"/>
          </a:p>
        </p:txBody>
      </p:sp>
    </p:spTree>
    <p:extLst>
      <p:ext uri="{BB962C8B-B14F-4D97-AF65-F5344CB8AC3E}">
        <p14:creationId xmlns:p14="http://schemas.microsoft.com/office/powerpoint/2010/main" xmlns="" val="3368773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6</a:t>
            </a:fld>
            <a:endParaRPr lang="en-US"/>
          </a:p>
        </p:txBody>
      </p:sp>
    </p:spTree>
    <p:extLst>
      <p:ext uri="{BB962C8B-B14F-4D97-AF65-F5344CB8AC3E}">
        <p14:creationId xmlns:p14="http://schemas.microsoft.com/office/powerpoint/2010/main" xmlns="" val="3368773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7</a:t>
            </a:fld>
            <a:endParaRPr lang="en-US"/>
          </a:p>
        </p:txBody>
      </p:sp>
    </p:spTree>
    <p:extLst>
      <p:ext uri="{BB962C8B-B14F-4D97-AF65-F5344CB8AC3E}">
        <p14:creationId xmlns:p14="http://schemas.microsoft.com/office/powerpoint/2010/main" xmlns="" val="33687738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8</a:t>
            </a:fld>
            <a:endParaRPr lang="en-US"/>
          </a:p>
        </p:txBody>
      </p:sp>
    </p:spTree>
    <p:extLst>
      <p:ext uri="{BB962C8B-B14F-4D97-AF65-F5344CB8AC3E}">
        <p14:creationId xmlns:p14="http://schemas.microsoft.com/office/powerpoint/2010/main" xmlns="" val="33687738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err="1" smtClean="0"/>
              <a:t>Đây</a:t>
            </a:r>
            <a:r>
              <a:rPr lang="en-US" baseline="0" dirty="0" smtClean="0"/>
              <a:t> </a:t>
            </a:r>
            <a:r>
              <a:rPr lang="en-US" baseline="0" dirty="0" err="1" smtClean="0"/>
              <a:t>chỉ</a:t>
            </a:r>
            <a:r>
              <a:rPr lang="en-US" baseline="0" dirty="0" smtClean="0"/>
              <a:t> </a:t>
            </a:r>
            <a:r>
              <a:rPr lang="en-US" baseline="0" dirty="0" err="1" smtClean="0"/>
              <a:t>là</a:t>
            </a:r>
            <a:r>
              <a:rPr lang="en-US" baseline="0" dirty="0" smtClean="0"/>
              <a:t> </a:t>
            </a:r>
            <a:r>
              <a:rPr lang="en-US" baseline="0" dirty="0" err="1" smtClean="0"/>
              <a:t>một</a:t>
            </a:r>
            <a:r>
              <a:rPr lang="en-US" baseline="0" dirty="0" smtClean="0"/>
              <a:t> </a:t>
            </a:r>
            <a:r>
              <a:rPr lang="en-US" baseline="0" dirty="0" err="1" smtClean="0"/>
              <a:t>số</a:t>
            </a:r>
            <a:r>
              <a:rPr lang="en-US" baseline="0" dirty="0" smtClean="0"/>
              <a:t> </a:t>
            </a:r>
            <a:r>
              <a:rPr lang="en-US" baseline="0" dirty="0" err="1" smtClean="0"/>
              <a:t>báo</a:t>
            </a:r>
            <a:r>
              <a:rPr lang="en-US" baseline="0" dirty="0" smtClean="0"/>
              <a:t> </a:t>
            </a:r>
            <a:r>
              <a:rPr lang="en-US" baseline="0" dirty="0" err="1" smtClean="0"/>
              <a:t>cáo</a:t>
            </a:r>
            <a:r>
              <a:rPr lang="en-US" baseline="0" dirty="0" smtClean="0"/>
              <a:t> </a:t>
            </a:r>
            <a:r>
              <a:rPr lang="en-US" baseline="0" dirty="0" err="1" smtClean="0"/>
              <a:t>chính</a:t>
            </a:r>
            <a:r>
              <a:rPr lang="en-US" baseline="0" dirty="0" smtClean="0"/>
              <a:t> </a:t>
            </a:r>
            <a:r>
              <a:rPr lang="en-US" baseline="0" dirty="0" err="1" smtClean="0"/>
              <a:t>mang</a:t>
            </a:r>
            <a:r>
              <a:rPr lang="en-US" baseline="0" dirty="0" smtClean="0"/>
              <a:t> </a:t>
            </a:r>
            <a:r>
              <a:rPr lang="en-US" baseline="0" dirty="0" err="1" smtClean="0"/>
              <a:t>tính</a:t>
            </a:r>
            <a:r>
              <a:rPr lang="en-US" baseline="0" dirty="0" smtClean="0"/>
              <a:t> </a:t>
            </a:r>
            <a:r>
              <a:rPr lang="en-US" baseline="0" err="1" smtClean="0"/>
              <a:t>giới</a:t>
            </a:r>
            <a:r>
              <a:rPr lang="en-US" baseline="0" smtClean="0"/>
              <a:t> thiệu.</a:t>
            </a:r>
          </a:p>
          <a:p>
            <a:r>
              <a:rPr lang="en-US" sz="1200" smtClean="0">
                <a:solidFill>
                  <a:srgbClr val="0070C0"/>
                </a:solidFill>
              </a:rPr>
              <a:t>Việc thực hiện kế toán trên máy thì sổ sách cũng tuân thủ theo mẫu của một trong 4 hình thức trên, tuy nhiên mẫu có thể hoàn toàn không giống như ghi bằng tay.</a:t>
            </a:r>
          </a:p>
          <a:p>
            <a:r>
              <a:rPr lang="en-US" sz="1200" smtClean="0">
                <a:solidFill>
                  <a:srgbClr val="0070C0"/>
                </a:solidFill>
              </a:rPr>
              <a:t>Các doanh nghiệp vừa và nhỏ thường sử dụng mẫu sổ theo hình thức nhật ký chung hoặc chứng từ ghi sổ hoặc kế toán trên máy. Để làm quen với công việc của kế toán tổng hợp trong giáo trình giới hạn giới thiệu mẫu sổ sách theo hình thức nhật ký chung.</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9</a:t>
            </a:fld>
            <a:endParaRPr lang="en-US"/>
          </a:p>
        </p:txBody>
      </p:sp>
    </p:spTree>
    <p:extLst>
      <p:ext uri="{BB962C8B-B14F-4D97-AF65-F5344CB8AC3E}">
        <p14:creationId xmlns:p14="http://schemas.microsoft.com/office/powerpoint/2010/main" xmlns="" val="33687738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pPr>
              <a:defRPr/>
            </a:pPr>
            <a:fld id="{A87062C2-6B52-4E9A-B212-85026636CFD3}" type="slidenum">
              <a:rPr lang="en-US" smtClean="0"/>
              <a:pPr>
                <a:defRPr/>
              </a:pPr>
              <a:t>10</a:t>
            </a:fld>
            <a:endParaRPr lang="en-US"/>
          </a:p>
        </p:txBody>
      </p:sp>
    </p:spTree>
    <p:extLst>
      <p:ext uri="{BB962C8B-B14F-4D97-AF65-F5344CB8AC3E}">
        <p14:creationId xmlns:p14="http://schemas.microsoft.com/office/powerpoint/2010/main" xmlns="" val="3368773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685800" y="2316163"/>
            <a:ext cx="8077200" cy="585787"/>
          </a:xfrm>
          <a:extLst>
            <a:ext uri="{91240B29-F687-4F45-9708-019B960494DF}">
              <a14:hiddenLine xmlns:a14="http://schemas.microsoft.com/office/drawing/2010/main" xmlns="" w="9525" algn="ctr">
                <a:solidFill>
                  <a:schemeClr val="tx1"/>
                </a:solidFill>
                <a:miter lim="800000"/>
                <a:headEnd/>
                <a:tailEnd/>
              </a14:hiddenLine>
            </a:ext>
          </a:extLst>
        </p:spPr>
        <p:txBody>
          <a:bodyPr anchor="ctr"/>
          <a:lstStyle>
            <a:lvl1pPr>
              <a:defRPr>
                <a:solidFill>
                  <a:schemeClr val="tx1"/>
                </a:solidFill>
              </a:defRPr>
            </a:lvl1pPr>
          </a:lstStyle>
          <a:p>
            <a:pPr lvl="0"/>
            <a:r>
              <a:rPr lang="en-US" noProof="0" smtClean="0"/>
              <a:t>Click to edit Master title style</a:t>
            </a:r>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9725" y="228600"/>
            <a:ext cx="2101850" cy="36591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228600"/>
            <a:ext cx="6156325" cy="36591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8915400" cy="590931"/>
          </a:xfrm>
        </p:spPr>
        <p:txBody>
          <a:bodyPr/>
          <a:lstStyle>
            <a:lvl1pPr>
              <a:defRPr>
                <a:solidFill>
                  <a:schemeClr val="accent2"/>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2">
                    <a:lumMod val="20000"/>
                    <a:lumOff val="80000"/>
                  </a:schemeClr>
                </a:solidFill>
              </a:defRPr>
            </a:lvl1pPr>
            <a:lvl2pPr>
              <a:defRPr>
                <a:solidFill>
                  <a:schemeClr val="tx2">
                    <a:lumMod val="20000"/>
                    <a:lumOff val="80000"/>
                  </a:schemeClr>
                </a:solidFill>
              </a:defRPr>
            </a:lvl2pPr>
            <a:lvl3pPr>
              <a:defRPr>
                <a:solidFill>
                  <a:schemeClr val="tx2">
                    <a:lumMod val="20000"/>
                    <a:lumOff val="80000"/>
                  </a:schemeClr>
                </a:solidFill>
              </a:defRPr>
            </a:lvl3pPr>
            <a:lvl4pPr>
              <a:defRPr>
                <a:solidFill>
                  <a:schemeClr val="tx2">
                    <a:lumMod val="20000"/>
                    <a:lumOff val="80000"/>
                  </a:schemeClr>
                </a:solidFill>
              </a:defRPr>
            </a:lvl4pPr>
            <a:lvl5pPr>
              <a:defRPr>
                <a:solidFill>
                  <a:schemeClr val="tx2">
                    <a:lumMod val="20000"/>
                    <a:lumOff val="8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AutoShape 5"/>
          <p:cNvSpPr>
            <a:spLocks noChangeArrowheads="1"/>
          </p:cNvSpPr>
          <p:nvPr userDrawn="1"/>
        </p:nvSpPr>
        <p:spPr bwMode="auto">
          <a:xfrm>
            <a:off x="228600" y="914400"/>
            <a:ext cx="8763000" cy="5638800"/>
          </a:xfrm>
          <a:prstGeom prst="roundRect">
            <a:avLst>
              <a:gd name="adj" fmla="val 1565"/>
            </a:avLst>
          </a:prstGeom>
          <a:solidFill>
            <a:schemeClr val="tx1"/>
          </a:solidFill>
          <a:ln w="9525" algn="ctr">
            <a:solidFill>
              <a:schemeClr val="bg2"/>
            </a:solidFill>
            <a:round/>
            <a:headEnd/>
            <a:tailEnd/>
          </a:ln>
        </p:spPr>
        <p:txBody>
          <a:bodyPr wrap="none" anchor="ctr"/>
          <a:lstStyle/>
          <a:p>
            <a:endParaRPr lang="en-US"/>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1000" y="4419600"/>
            <a:ext cx="7772400" cy="1200329"/>
          </a:xfrm>
        </p:spPr>
        <p:txBody>
          <a:bodyPr/>
          <a:lstStyle>
            <a:lvl1pPr algn="l">
              <a:defRPr sz="4000" b="1" cap="all">
                <a:solidFill>
                  <a:schemeClr val="tx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381000" y="2895600"/>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defRPr>
            </a:lvl1pPr>
          </a:lstStyle>
          <a:p>
            <a:r>
              <a:rPr lang="en-US" smtClean="0"/>
              <a:t>Click to edit Master title style</a:t>
            </a:r>
            <a:endParaRPr lang="en-US"/>
          </a:p>
        </p:txBody>
      </p:sp>
      <p:sp>
        <p:nvSpPr>
          <p:cNvPr id="3" name="Content Placeholder 2"/>
          <p:cNvSpPr>
            <a:spLocks noGrp="1"/>
          </p:cNvSpPr>
          <p:nvPr>
            <p:ph sz="half" idx="1"/>
          </p:nvPr>
        </p:nvSpPr>
        <p:spPr>
          <a:xfrm>
            <a:off x="381000" y="1417638"/>
            <a:ext cx="4129088" cy="2470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2488" y="1417638"/>
            <a:ext cx="4129087" cy="2470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05800" cy="646331"/>
          </a:xfrm>
        </p:spPr>
        <p:txBody>
          <a:bodyPr/>
          <a:lstStyle>
            <a:lvl1pPr>
              <a:defRPr b="1" cap="none" spc="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3810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810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572000" y="1535113"/>
            <a:ext cx="41148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572000" y="2174875"/>
            <a:ext cx="4114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a:prstDash val="solid"/>
                </a:ln>
                <a:solidFill>
                  <a:srgbClr val="00B050"/>
                </a:solidFill>
                <a:effectLst>
                  <a:outerShdw blurRad="88000" dist="50800" dir="5040000" algn="tl">
                    <a:schemeClr val="accent4">
                      <a:tint val="80000"/>
                      <a:satMod val="250000"/>
                      <a:alpha val="45000"/>
                    </a:schemeClr>
                  </a:outerShdw>
                </a:effectLst>
              </a:defRPr>
            </a:lvl1pPr>
          </a:lstStyle>
          <a:p>
            <a:r>
              <a:rPr lang="en-US" dirty="0"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88769"/>
            <a:ext cx="3008313" cy="646331"/>
          </a:xfrm>
        </p:spPr>
        <p:txBody>
          <a:bodyPr anchor="b"/>
          <a:lstStyle>
            <a:lvl1pPr algn="l">
              <a:defRPr sz="2000" b="1">
                <a:solidFill>
                  <a:schemeClr val="tx1"/>
                </a:solidFill>
              </a:defRPr>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003366"/>
            </a:gs>
            <a:gs pos="0">
              <a:srgbClr val="0070C0"/>
            </a:gs>
            <a:gs pos="100000">
              <a:srgbClr val="0092B4"/>
            </a:gs>
            <a:gs pos="0">
              <a:srgbClr val="21A0FF"/>
            </a:gs>
            <a:gs pos="100000">
              <a:srgbClr val="117D9F"/>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228600"/>
            <a:ext cx="8382000" cy="5909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lvl="0"/>
            <a:r>
              <a:rPr lang="en-US" dirty="0" smtClean="0"/>
              <a:t>Click to edit Title Slide</a:t>
            </a:r>
          </a:p>
        </p:txBody>
      </p:sp>
      <p:sp>
        <p:nvSpPr>
          <p:cNvPr id="1027" name="Rectangle 8"/>
          <p:cNvSpPr>
            <a:spLocks noGrp="1" noChangeArrowheads="1"/>
          </p:cNvSpPr>
          <p:nvPr>
            <p:ph type="body" idx="1"/>
          </p:nvPr>
        </p:nvSpPr>
        <p:spPr bwMode="auto">
          <a:xfrm>
            <a:off x="381000" y="1417638"/>
            <a:ext cx="8410575" cy="24701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1028" name="Picture 11" descr="bullet"/>
          <p:cNvPicPr>
            <a:picLocks noChangeAspect="1" noChangeArrowheads="1"/>
          </p:cNvPicPr>
          <p:nvPr/>
        </p:nvPicPr>
        <p:blipFill>
          <a:blip r:embed="rId13" cstate="print"/>
          <a:srcRect/>
          <a:stretch>
            <a:fillRect/>
          </a:stretch>
        </p:blipFill>
        <p:spPr bwMode="auto">
          <a:xfrm>
            <a:off x="9336088" y="0"/>
            <a:ext cx="241300" cy="241300"/>
          </a:xfrm>
          <a:prstGeom prst="rect">
            <a:avLst/>
          </a:prstGeom>
          <a:noFill/>
          <a:ln w="9525">
            <a:noFill/>
            <a:miter lim="800000"/>
            <a:headEnd/>
            <a:tailEnd/>
          </a:ln>
        </p:spPr>
      </p:pic>
      <p:sp>
        <p:nvSpPr>
          <p:cNvPr id="2" name="TextBox 1"/>
          <p:cNvSpPr txBox="1"/>
          <p:nvPr userDrawn="1"/>
        </p:nvSpPr>
        <p:spPr>
          <a:xfrm>
            <a:off x="152400" y="6611779"/>
            <a:ext cx="2209800" cy="246221"/>
          </a:xfrm>
          <a:prstGeom prst="rect">
            <a:avLst/>
          </a:prstGeom>
          <a:noFill/>
        </p:spPr>
        <p:txBody>
          <a:bodyPr wrap="square" rtlCol="0">
            <a:spAutoFit/>
          </a:bodyPr>
          <a:lstStyle/>
          <a:p>
            <a:r>
              <a:rPr lang="en-US" sz="1000" i="1" dirty="0" err="1" smtClean="0">
                <a:solidFill>
                  <a:srgbClr val="00B050"/>
                </a:solidFill>
                <a:latin typeface="Arial" pitchFamily="34" charset="0"/>
                <a:cs typeface="Arial" pitchFamily="34" charset="0"/>
              </a:rPr>
              <a:t>Bản</a:t>
            </a:r>
            <a:r>
              <a:rPr lang="en-US" sz="1000" i="1" baseline="0" dirty="0" smtClean="0">
                <a:solidFill>
                  <a:srgbClr val="00B050"/>
                </a:solidFill>
                <a:latin typeface="Arial" pitchFamily="34" charset="0"/>
                <a:cs typeface="Arial" pitchFamily="34" charset="0"/>
              </a:rPr>
              <a:t> </a:t>
            </a:r>
            <a:r>
              <a:rPr lang="en-US" sz="1000" i="1" baseline="0" dirty="0" err="1" smtClean="0">
                <a:solidFill>
                  <a:srgbClr val="00B050"/>
                </a:solidFill>
                <a:latin typeface="Arial" pitchFamily="34" charset="0"/>
                <a:cs typeface="Arial" pitchFamily="34" charset="0"/>
              </a:rPr>
              <a:t>quyền</a:t>
            </a:r>
            <a:r>
              <a:rPr lang="en-US" sz="1000" i="1" baseline="0" dirty="0" smtClean="0">
                <a:solidFill>
                  <a:srgbClr val="00B050"/>
                </a:solidFill>
                <a:latin typeface="Arial" pitchFamily="34" charset="0"/>
                <a:cs typeface="Arial" pitchFamily="34" charset="0"/>
              </a:rPr>
              <a:t>: </a:t>
            </a:r>
            <a:r>
              <a:rPr lang="en-US" sz="1000" i="1" baseline="0" dirty="0" err="1" smtClean="0">
                <a:solidFill>
                  <a:srgbClr val="00B050"/>
                </a:solidFill>
                <a:latin typeface="Arial" pitchFamily="34" charset="0"/>
                <a:cs typeface="Arial" pitchFamily="34" charset="0"/>
              </a:rPr>
              <a:t>Cty</a:t>
            </a:r>
            <a:r>
              <a:rPr lang="en-US" sz="1000" i="1" baseline="0" dirty="0" smtClean="0">
                <a:solidFill>
                  <a:srgbClr val="00B050"/>
                </a:solidFill>
                <a:latin typeface="Arial" pitchFamily="34" charset="0"/>
                <a:cs typeface="Arial" pitchFamily="34" charset="0"/>
              </a:rPr>
              <a:t> </a:t>
            </a:r>
            <a:r>
              <a:rPr lang="en-US" sz="1000" i="1" baseline="0" dirty="0" err="1" smtClean="0">
                <a:solidFill>
                  <a:srgbClr val="00B050"/>
                </a:solidFill>
                <a:latin typeface="Arial" pitchFamily="34" charset="0"/>
                <a:cs typeface="Arial" pitchFamily="34" charset="0"/>
              </a:rPr>
              <a:t>Phần</a:t>
            </a:r>
            <a:r>
              <a:rPr lang="en-US" sz="1000" i="1" baseline="0" dirty="0" smtClean="0">
                <a:solidFill>
                  <a:srgbClr val="00B050"/>
                </a:solidFill>
                <a:latin typeface="Arial" pitchFamily="34" charset="0"/>
                <a:cs typeface="Arial" pitchFamily="34" charset="0"/>
              </a:rPr>
              <a:t> </a:t>
            </a:r>
            <a:r>
              <a:rPr lang="en-US" sz="1000" i="1" baseline="0" dirty="0" err="1" smtClean="0">
                <a:solidFill>
                  <a:srgbClr val="00B050"/>
                </a:solidFill>
                <a:latin typeface="Arial" pitchFamily="34" charset="0"/>
                <a:cs typeface="Arial" pitchFamily="34" charset="0"/>
              </a:rPr>
              <a:t>mềm</a:t>
            </a:r>
            <a:r>
              <a:rPr lang="en-US" sz="1000" i="1" baseline="0" dirty="0" smtClean="0">
                <a:solidFill>
                  <a:srgbClr val="00B050"/>
                </a:solidFill>
                <a:latin typeface="Arial" pitchFamily="34" charset="0"/>
                <a:cs typeface="Arial" pitchFamily="34" charset="0"/>
              </a:rPr>
              <a:t> FAST.</a:t>
            </a:r>
            <a:endParaRPr lang="en-US" sz="1000" i="1" dirty="0">
              <a:solidFill>
                <a:srgbClr val="00B050"/>
              </a:solidFill>
              <a:latin typeface="Arial" pitchFamily="34" charset="0"/>
              <a:cs typeface="Arial" pitchFamily="34" charset="0"/>
            </a:endParaRPr>
          </a:p>
        </p:txBody>
      </p:sp>
    </p:spTree>
  </p:cSld>
  <p:clrMap bg1="dk2" tx1="lt1" bg2="dk1" tx2="lt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ransition>
    <p:fade/>
  </p:transition>
  <p:timing>
    <p:tnLst>
      <p:par>
        <p:cTn id="1" dur="indefinite" restart="never" nodeType="tmRoot"/>
      </p:par>
    </p:tnLst>
  </p:timing>
  <p:txStyles>
    <p:titleStyle>
      <a:lvl1pPr algn="l" rtl="0" fontAlgn="base">
        <a:lnSpc>
          <a:spcPct val="90000"/>
        </a:lnSpc>
        <a:spcBef>
          <a:spcPct val="0"/>
        </a:spcBef>
        <a:spcAft>
          <a:spcPct val="0"/>
        </a:spcAft>
        <a:defRPr sz="3600" b="1">
          <a:ln>
            <a:prstDash val="solid"/>
          </a:ln>
          <a:solidFill>
            <a:srgbClr val="00B050"/>
          </a:solidFill>
          <a:effectLst/>
          <a:latin typeface="Microsoft Sans Serif" pitchFamily="34" charset="0"/>
          <a:ea typeface="+mj-ea"/>
          <a:cs typeface="Microsoft Sans Serif" pitchFamily="34" charset="0"/>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p:titleStyle>
    <p:bodyStyle>
      <a:lvl1pPr marL="447675" indent="-447675" algn="l" rtl="0" fontAlgn="base">
        <a:spcBef>
          <a:spcPct val="25000"/>
        </a:spcBef>
        <a:spcAft>
          <a:spcPct val="25000"/>
        </a:spcAft>
        <a:buClr>
          <a:schemeClr val="tx2"/>
        </a:buClr>
        <a:buFont typeface="Wingdings 2" pitchFamily="18" charset="2"/>
        <a:buBlip>
          <a:blip r:embed="rId13"/>
        </a:buBlip>
        <a:defRPr sz="2800">
          <a:solidFill>
            <a:schemeClr val="tx1"/>
          </a:solidFill>
          <a:latin typeface="Microsoft Sans Serif" pitchFamily="34" charset="0"/>
          <a:ea typeface="+mn-ea"/>
          <a:cs typeface="Microsoft Sans Serif" pitchFamily="34" charset="0"/>
        </a:defRPr>
      </a:lvl1pPr>
      <a:lvl2pPr marL="833438" indent="-354013" algn="l" rtl="0" fontAlgn="base">
        <a:spcBef>
          <a:spcPct val="25000"/>
        </a:spcBef>
        <a:spcAft>
          <a:spcPct val="25000"/>
        </a:spcAft>
        <a:buClr>
          <a:schemeClr val="tx2"/>
        </a:buClr>
        <a:buFont typeface="Wingdings 2" pitchFamily="18" charset="2"/>
        <a:buBlip>
          <a:blip r:embed="rId13"/>
        </a:buBlip>
        <a:defRPr sz="2400">
          <a:solidFill>
            <a:schemeClr val="tx1"/>
          </a:solidFill>
          <a:latin typeface="Microsoft Sans Serif" pitchFamily="34" charset="0"/>
          <a:cs typeface="Microsoft Sans Serif" pitchFamily="34" charset="0"/>
        </a:defRPr>
      </a:lvl2pPr>
      <a:lvl3pPr marL="1208088" indent="-373063" algn="l" rtl="0" fontAlgn="base">
        <a:spcBef>
          <a:spcPct val="25000"/>
        </a:spcBef>
        <a:spcAft>
          <a:spcPct val="25000"/>
        </a:spcAft>
        <a:buClr>
          <a:schemeClr val="tx2"/>
        </a:buClr>
        <a:buFont typeface="Wingdings 2" pitchFamily="18" charset="2"/>
        <a:buBlip>
          <a:blip r:embed="rId13"/>
        </a:buBlip>
        <a:defRPr sz="2000">
          <a:solidFill>
            <a:schemeClr val="tx1"/>
          </a:solidFill>
          <a:latin typeface="Microsoft Sans Serif" pitchFamily="34" charset="0"/>
          <a:cs typeface="Microsoft Sans Serif" pitchFamily="34" charset="0"/>
        </a:defRPr>
      </a:lvl3pPr>
      <a:lvl4pPr marL="1544638" indent="-334963" algn="l" rtl="0" fontAlgn="base">
        <a:spcBef>
          <a:spcPct val="25000"/>
        </a:spcBef>
        <a:spcAft>
          <a:spcPct val="25000"/>
        </a:spcAft>
        <a:buClr>
          <a:schemeClr val="tx2"/>
        </a:buClr>
        <a:buFont typeface="Wingdings 2" pitchFamily="18" charset="2"/>
        <a:buBlip>
          <a:blip r:embed="rId13"/>
        </a:buBlip>
        <a:defRPr sz="2000">
          <a:solidFill>
            <a:schemeClr val="tx1"/>
          </a:solidFill>
          <a:latin typeface="Microsoft Sans Serif" pitchFamily="34" charset="0"/>
          <a:cs typeface="Microsoft Sans Serif" pitchFamily="34" charset="0"/>
        </a:defRPr>
      </a:lvl4pPr>
      <a:lvl5pPr marL="1851025" indent="-304800" algn="l" rtl="0" fontAlgn="base">
        <a:spcBef>
          <a:spcPct val="25000"/>
        </a:spcBef>
        <a:spcAft>
          <a:spcPct val="25000"/>
        </a:spcAft>
        <a:buClr>
          <a:schemeClr val="tx2"/>
        </a:buClr>
        <a:buFont typeface="Wingdings 2" pitchFamily="18" charset="2"/>
        <a:buBlip>
          <a:blip r:embed="rId13"/>
        </a:buBlip>
        <a:defRPr sz="2000">
          <a:solidFill>
            <a:schemeClr val="tx1"/>
          </a:solidFill>
          <a:latin typeface="Microsoft Sans Serif" pitchFamily="34" charset="0"/>
          <a:cs typeface="Microsoft Sans Serif" pitchFamily="34" charset="0"/>
        </a:defRPr>
      </a:lvl5pPr>
      <a:lvl6pPr marL="2308225" indent="-304800" algn="l" rtl="0" eaLnBrk="1" fontAlgn="base" hangingPunct="1">
        <a:spcBef>
          <a:spcPct val="25000"/>
        </a:spcBef>
        <a:spcAft>
          <a:spcPct val="25000"/>
        </a:spcAft>
        <a:buClr>
          <a:schemeClr val="tx2"/>
        </a:buClr>
        <a:buFont typeface="Wingdings 2" pitchFamily="18" charset="2"/>
        <a:buBlip>
          <a:blip r:embed="rId13"/>
        </a:buBlip>
        <a:defRPr sz="2000">
          <a:solidFill>
            <a:schemeClr val="tx1"/>
          </a:solidFill>
          <a:latin typeface="+mn-lt"/>
        </a:defRPr>
      </a:lvl6pPr>
      <a:lvl7pPr marL="2765425" indent="-304800" algn="l" rtl="0" eaLnBrk="1" fontAlgn="base" hangingPunct="1">
        <a:spcBef>
          <a:spcPct val="25000"/>
        </a:spcBef>
        <a:spcAft>
          <a:spcPct val="25000"/>
        </a:spcAft>
        <a:buClr>
          <a:schemeClr val="tx2"/>
        </a:buClr>
        <a:buFont typeface="Wingdings 2" pitchFamily="18" charset="2"/>
        <a:buBlip>
          <a:blip r:embed="rId13"/>
        </a:buBlip>
        <a:defRPr sz="2000">
          <a:solidFill>
            <a:schemeClr val="tx1"/>
          </a:solidFill>
          <a:latin typeface="+mn-lt"/>
        </a:defRPr>
      </a:lvl7pPr>
      <a:lvl8pPr marL="3222625" indent="-304800" algn="l" rtl="0" eaLnBrk="1" fontAlgn="base" hangingPunct="1">
        <a:spcBef>
          <a:spcPct val="25000"/>
        </a:spcBef>
        <a:spcAft>
          <a:spcPct val="25000"/>
        </a:spcAft>
        <a:buClr>
          <a:schemeClr val="tx2"/>
        </a:buClr>
        <a:buFont typeface="Wingdings 2" pitchFamily="18" charset="2"/>
        <a:buBlip>
          <a:blip r:embed="rId13"/>
        </a:buBlip>
        <a:defRPr sz="2000">
          <a:solidFill>
            <a:schemeClr val="tx1"/>
          </a:solidFill>
          <a:latin typeface="+mn-lt"/>
        </a:defRPr>
      </a:lvl8pPr>
      <a:lvl9pPr marL="3679825" indent="-304800" algn="l" rtl="0" eaLnBrk="1" fontAlgn="base" hangingPunct="1">
        <a:spcBef>
          <a:spcPct val="25000"/>
        </a:spcBef>
        <a:spcAft>
          <a:spcPct val="25000"/>
        </a:spcAft>
        <a:buClr>
          <a:schemeClr val="tx2"/>
        </a:buClr>
        <a:buFont typeface="Wingdings 2" pitchFamily="18" charset="2"/>
        <a:buBlip>
          <a:blip r:embed="rId13"/>
        </a:buBlip>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5493" y="1267700"/>
            <a:ext cx="8077200" cy="424732"/>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17961" dir="2700000" algn="ctr" rotWithShape="0">
                    <a:schemeClr val="bg2">
                      <a:alpha val="74001"/>
                    </a:schemeClr>
                  </a:outerShdw>
                </a:effectLst>
              </a14:hiddenEffects>
            </a:ext>
          </a:extLst>
        </p:spPr>
        <p:txBody>
          <a:bodyPr/>
          <a:lstStyle/>
          <a:p>
            <a:pPr>
              <a:defRPr/>
            </a:pPr>
            <a:r>
              <a:rPr lang="en-US" sz="2400" dirty="0" err="1" smtClean="0">
                <a:ln>
                  <a:noFill/>
                </a:ln>
                <a:effectLst/>
                <a:latin typeface="Microsoft Sans Serif" pitchFamily="34" charset="0"/>
                <a:cs typeface="Microsoft Sans Serif" pitchFamily="34" charset="0"/>
              </a:rPr>
              <a:t>Kế</a:t>
            </a:r>
            <a:r>
              <a:rPr lang="en-US" sz="2400" dirty="0" smtClean="0">
                <a:ln>
                  <a:noFill/>
                </a:ln>
                <a:effectLst/>
                <a:latin typeface="Microsoft Sans Serif" pitchFamily="34" charset="0"/>
                <a:cs typeface="Microsoft Sans Serif" pitchFamily="34" charset="0"/>
              </a:rPr>
              <a:t> </a:t>
            </a:r>
            <a:r>
              <a:rPr lang="en-US" sz="2400" dirty="0" err="1" smtClean="0">
                <a:ln>
                  <a:noFill/>
                </a:ln>
                <a:effectLst/>
                <a:latin typeface="Microsoft Sans Serif" pitchFamily="34" charset="0"/>
                <a:cs typeface="Microsoft Sans Serif" pitchFamily="34" charset="0"/>
              </a:rPr>
              <a:t>toán</a:t>
            </a:r>
            <a:r>
              <a:rPr lang="en-US" sz="2400" dirty="0" smtClean="0">
                <a:ln>
                  <a:noFill/>
                </a:ln>
                <a:effectLst/>
                <a:latin typeface="Microsoft Sans Serif" pitchFamily="34" charset="0"/>
                <a:cs typeface="Microsoft Sans Serif" pitchFamily="34" charset="0"/>
              </a:rPr>
              <a:t> </a:t>
            </a:r>
            <a:r>
              <a:rPr lang="en-US" sz="2400" dirty="0" err="1" smtClean="0">
                <a:ln>
                  <a:noFill/>
                </a:ln>
                <a:effectLst/>
                <a:latin typeface="Microsoft Sans Serif" pitchFamily="34" charset="0"/>
                <a:cs typeface="Microsoft Sans Serif" pitchFamily="34" charset="0"/>
              </a:rPr>
              <a:t>máy</a:t>
            </a:r>
            <a:endParaRPr lang="en-US" sz="2400" dirty="0">
              <a:ln>
                <a:noFill/>
              </a:ln>
              <a:effectLst/>
            </a:endParaRPr>
          </a:p>
        </p:txBody>
      </p:sp>
      <p:sp>
        <p:nvSpPr>
          <p:cNvPr id="4" name="Rectangle 3"/>
          <p:cNvSpPr/>
          <p:nvPr/>
        </p:nvSpPr>
        <p:spPr>
          <a:xfrm>
            <a:off x="304800" y="1676400"/>
            <a:ext cx="8768747" cy="1107996"/>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defRPr/>
            </a:pPr>
            <a:r>
              <a:rPr lang="en-US" sz="660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Microsoft Sans Serif" pitchFamily="34" charset="0"/>
                <a:cs typeface="Microsoft Sans Serif" pitchFamily="34" charset="0"/>
              </a:rPr>
              <a:t>Kế</a:t>
            </a:r>
            <a:r>
              <a:rPr lang="en-US" sz="66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Microsoft Sans Serif" pitchFamily="34" charset="0"/>
                <a:cs typeface="Microsoft Sans Serif" pitchFamily="34" charset="0"/>
              </a:rPr>
              <a:t> toán </a:t>
            </a:r>
            <a:r>
              <a:rPr lang="en-US" sz="66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Microsoft Sans Serif" pitchFamily="34" charset="0"/>
                <a:cs typeface="Microsoft Sans Serif" pitchFamily="34" charset="0"/>
              </a:rPr>
              <a:t>tài sản cố định</a:t>
            </a:r>
            <a:endParaRPr lang="en-US" sz="66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Microsoft Sans Serif" pitchFamily="34" charset="0"/>
              <a:cs typeface="Microsoft Sans Serif" pitchFamily="34" charset="0"/>
            </a:endParaRPr>
          </a:p>
        </p:txBody>
      </p:sp>
      <p:sp>
        <p:nvSpPr>
          <p:cNvPr id="7" name="Title 1"/>
          <p:cNvSpPr txBox="1">
            <a:spLocks/>
          </p:cNvSpPr>
          <p:nvPr/>
        </p:nvSpPr>
        <p:spPr bwMode="auto">
          <a:xfrm>
            <a:off x="533400" y="3048000"/>
            <a:ext cx="5410200" cy="150810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17961" dir="2700000" algn="ctr" rotWithShape="0">
                    <a:schemeClr val="bg2">
                      <a:alpha val="74001"/>
                    </a:schemeClr>
                  </a:outerShdw>
                </a:effectLst>
              </a14:hiddenEffects>
            </a:ext>
          </a:extLst>
        </p:spPr>
        <p:txBody>
          <a:bodyPr vert="horz" wrap="square" lIns="91440" tIns="45720" rIns="91440" bIns="45720" numCol="1" anchor="ctr"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a:lnSpc>
                <a:spcPct val="100000"/>
              </a:lnSpc>
              <a:spcBef>
                <a:spcPts val="1200"/>
              </a:spcBef>
              <a:defRPr/>
            </a:pPr>
            <a:r>
              <a:rPr lang="en-US" sz="2400" dirty="0" err="1" smtClean="0">
                <a:ln>
                  <a:noFill/>
                </a:ln>
                <a:effectLst/>
                <a:latin typeface="Microsoft Sans Serif" pitchFamily="34" charset="0"/>
                <a:cs typeface="Microsoft Sans Serif" pitchFamily="34" charset="0"/>
              </a:rPr>
              <a:t>Giảng</a:t>
            </a:r>
            <a:r>
              <a:rPr lang="en-US" sz="2400" dirty="0" smtClean="0">
                <a:ln>
                  <a:noFill/>
                </a:ln>
                <a:effectLst/>
                <a:latin typeface="Microsoft Sans Serif" pitchFamily="34" charset="0"/>
                <a:cs typeface="Microsoft Sans Serif" pitchFamily="34" charset="0"/>
              </a:rPr>
              <a:t> </a:t>
            </a:r>
            <a:r>
              <a:rPr lang="en-US" sz="2400" dirty="0" err="1" smtClean="0">
                <a:ln>
                  <a:noFill/>
                </a:ln>
                <a:effectLst/>
                <a:latin typeface="Microsoft Sans Serif" pitchFamily="34" charset="0"/>
                <a:cs typeface="Microsoft Sans Serif" pitchFamily="34" charset="0"/>
              </a:rPr>
              <a:t>viên</a:t>
            </a:r>
            <a:r>
              <a:rPr lang="en-US" sz="2400" dirty="0" smtClean="0">
                <a:ln>
                  <a:noFill/>
                </a:ln>
                <a:effectLst/>
                <a:latin typeface="Microsoft Sans Serif" pitchFamily="34" charset="0"/>
                <a:cs typeface="Microsoft Sans Serif" pitchFamily="34" charset="0"/>
              </a:rPr>
              <a:t>:</a:t>
            </a:r>
          </a:p>
          <a:p>
            <a:pPr>
              <a:lnSpc>
                <a:spcPct val="100000"/>
              </a:lnSpc>
              <a:spcBef>
                <a:spcPts val="1200"/>
              </a:spcBef>
              <a:defRPr/>
            </a:pPr>
            <a:r>
              <a:rPr lang="en-US" sz="2400" dirty="0" err="1" smtClean="0">
                <a:ln>
                  <a:noFill/>
                </a:ln>
                <a:effectLst/>
                <a:latin typeface="Microsoft Sans Serif" pitchFamily="34" charset="0"/>
                <a:cs typeface="Microsoft Sans Serif" pitchFamily="34" charset="0"/>
              </a:rPr>
              <a:t>Khoa</a:t>
            </a:r>
            <a:r>
              <a:rPr lang="en-US" sz="2400" dirty="0" smtClean="0">
                <a:ln>
                  <a:noFill/>
                </a:ln>
                <a:effectLst/>
                <a:latin typeface="Microsoft Sans Serif" pitchFamily="34" charset="0"/>
                <a:cs typeface="Microsoft Sans Serif" pitchFamily="34" charset="0"/>
              </a:rPr>
              <a:t>:</a:t>
            </a:r>
          </a:p>
          <a:p>
            <a:pPr>
              <a:lnSpc>
                <a:spcPct val="100000"/>
              </a:lnSpc>
              <a:spcBef>
                <a:spcPts val="1200"/>
              </a:spcBef>
              <a:defRPr/>
            </a:pPr>
            <a:r>
              <a:rPr lang="en-US" sz="2400" dirty="0" err="1" smtClean="0">
                <a:ln>
                  <a:noFill/>
                </a:ln>
                <a:effectLst/>
                <a:latin typeface="Microsoft Sans Serif" pitchFamily="34" charset="0"/>
                <a:cs typeface="Microsoft Sans Serif" pitchFamily="34" charset="0"/>
              </a:rPr>
              <a:t>Trường</a:t>
            </a:r>
            <a:r>
              <a:rPr lang="en-US" sz="2400" dirty="0" smtClean="0">
                <a:ln>
                  <a:noFill/>
                </a:ln>
                <a:effectLst/>
                <a:latin typeface="Microsoft Sans Serif" pitchFamily="34" charset="0"/>
                <a:cs typeface="Microsoft Sans Serif" pitchFamily="34" charset="0"/>
              </a:rPr>
              <a:t>: </a:t>
            </a:r>
            <a:endParaRPr lang="en-US" sz="2400" dirty="0">
              <a:ln>
                <a:noFill/>
              </a:ln>
              <a:effectLst/>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3</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sz="3200"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B/c </a:t>
            </a:r>
            <a:r>
              <a:rPr lang="en-US" sz="3200"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của</a:t>
            </a:r>
            <a:r>
              <a:rPr lang="en-US" sz="3200"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sz="3200" kern="120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kế</a:t>
            </a:r>
            <a:r>
              <a:rPr lang="en-US" sz="3200"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toán </a:t>
            </a:r>
            <a:r>
              <a:rPr lang="en-US" sz="3200"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tài sản cố định</a:t>
            </a:r>
            <a:endParaRPr lang="en-US" sz="3200" dirty="0"/>
          </a:p>
        </p:txBody>
      </p:sp>
      <p:sp>
        <p:nvSpPr>
          <p:cNvPr id="5" name="Title 1"/>
          <p:cNvSpPr txBox="1">
            <a:spLocks/>
          </p:cNvSpPr>
          <p:nvPr/>
        </p:nvSpPr>
        <p:spPr bwMode="auto">
          <a:xfrm>
            <a:off x="152400" y="990600"/>
            <a:ext cx="8382000" cy="4801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a:defRPr/>
            </a:pPr>
            <a:r>
              <a:rPr lang="en-US" sz="2800" dirty="0" smtClean="0">
                <a:solidFill>
                  <a:srgbClr val="002060"/>
                </a:solidFill>
                <a:effectLst/>
                <a:latin typeface="Arial" pitchFamily="34" charset="0"/>
                <a:cs typeface="Arial" pitchFamily="34" charset="0"/>
              </a:rPr>
              <a:t>3.1</a:t>
            </a:r>
            <a:r>
              <a:rPr lang="en-US" sz="2800" smtClean="0">
                <a:solidFill>
                  <a:srgbClr val="002060"/>
                </a:solidFill>
                <a:effectLst/>
                <a:latin typeface="Arial" pitchFamily="34" charset="0"/>
                <a:cs typeface="Arial" pitchFamily="34" charset="0"/>
              </a:rPr>
              <a:t>. </a:t>
            </a:r>
            <a:r>
              <a:rPr lang="en-US" sz="2800" smtClean="0">
                <a:solidFill>
                  <a:srgbClr val="002060"/>
                </a:solidFill>
                <a:effectLst/>
                <a:latin typeface="Arial" pitchFamily="34" charset="0"/>
                <a:cs typeface="Arial" pitchFamily="34" charset="0"/>
              </a:rPr>
              <a:t>Thẻ tài sản cố định</a:t>
            </a:r>
            <a:endParaRPr lang="en-US" sz="2800" dirty="0">
              <a:solidFill>
                <a:srgbClr val="002060"/>
              </a:solidFill>
              <a:effectLst/>
              <a:latin typeface="Arial" pitchFamily="34" charset="0"/>
              <a:cs typeface="Arial" pitchFamily="34" charset="0"/>
            </a:endParaRPr>
          </a:p>
        </p:txBody>
      </p:sp>
      <p:pic>
        <p:nvPicPr>
          <p:cNvPr id="8" name="Picture 7"/>
          <p:cNvPicPr/>
          <p:nvPr/>
        </p:nvPicPr>
        <p:blipFill>
          <a:blip r:embed="rId3"/>
          <a:srcRect/>
          <a:stretch>
            <a:fillRect/>
          </a:stretch>
        </p:blipFill>
        <p:spPr bwMode="auto">
          <a:xfrm>
            <a:off x="1828800" y="1519237"/>
            <a:ext cx="5486400" cy="4424363"/>
          </a:xfrm>
          <a:prstGeom prst="rect">
            <a:avLst/>
          </a:prstGeom>
          <a:noFill/>
          <a:ln w="9525">
            <a:solidFill>
              <a:schemeClr val="accent1"/>
            </a:solidFill>
            <a:miter lim="800000"/>
            <a:headEnd/>
            <a:tailEnd/>
          </a:ln>
        </p:spPr>
      </p:pic>
    </p:spTree>
    <p:extLst>
      <p:ext uri="{BB962C8B-B14F-4D97-AF65-F5344CB8AC3E}">
        <p14:creationId xmlns:p14="http://schemas.microsoft.com/office/powerpoint/2010/main" xmlns="" val="2450386451"/>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3</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sz="3200"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B/c </a:t>
            </a:r>
            <a:r>
              <a:rPr lang="en-US" sz="3200"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của</a:t>
            </a:r>
            <a:r>
              <a:rPr lang="en-US" sz="3200"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sz="3200" kern="120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kế</a:t>
            </a:r>
            <a:r>
              <a:rPr lang="en-US" sz="3200"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toán </a:t>
            </a:r>
            <a:r>
              <a:rPr lang="en-US" sz="3200"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tài sản cố định</a:t>
            </a:r>
            <a:endParaRPr lang="en-US" sz="3200" dirty="0"/>
          </a:p>
        </p:txBody>
      </p:sp>
      <p:sp>
        <p:nvSpPr>
          <p:cNvPr id="5" name="Title 1"/>
          <p:cNvSpPr txBox="1">
            <a:spLocks/>
          </p:cNvSpPr>
          <p:nvPr/>
        </p:nvSpPr>
        <p:spPr bwMode="auto">
          <a:xfrm>
            <a:off x="152400" y="990600"/>
            <a:ext cx="8382000" cy="4801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a:defRPr/>
            </a:pPr>
            <a:r>
              <a:rPr lang="en-US" sz="2800" smtClean="0">
                <a:solidFill>
                  <a:srgbClr val="002060"/>
                </a:solidFill>
                <a:effectLst/>
                <a:latin typeface="Arial" pitchFamily="34" charset="0"/>
                <a:cs typeface="Arial" pitchFamily="34" charset="0"/>
              </a:rPr>
              <a:t>3.2. Sổ tài sản cố định</a:t>
            </a:r>
            <a:endParaRPr lang="en-US" sz="2800" dirty="0">
              <a:solidFill>
                <a:srgbClr val="002060"/>
              </a:solidFill>
              <a:effectLst/>
              <a:latin typeface="Arial" pitchFamily="34" charset="0"/>
              <a:cs typeface="Arial" pitchFamily="34" charset="0"/>
            </a:endParaRPr>
          </a:p>
        </p:txBody>
      </p:sp>
      <p:pic>
        <p:nvPicPr>
          <p:cNvPr id="6" name="Picture 5"/>
          <p:cNvPicPr/>
          <p:nvPr/>
        </p:nvPicPr>
        <p:blipFill>
          <a:blip r:embed="rId3"/>
          <a:srcRect/>
          <a:stretch>
            <a:fillRect/>
          </a:stretch>
        </p:blipFill>
        <p:spPr bwMode="auto">
          <a:xfrm>
            <a:off x="1143000" y="1752600"/>
            <a:ext cx="6553200" cy="3886200"/>
          </a:xfrm>
          <a:prstGeom prst="rect">
            <a:avLst/>
          </a:prstGeom>
          <a:noFill/>
          <a:ln w="9525">
            <a:solidFill>
              <a:schemeClr val="accent1"/>
            </a:solidFill>
            <a:miter lim="800000"/>
            <a:headEnd/>
            <a:tailEnd/>
          </a:ln>
        </p:spPr>
      </p:pic>
    </p:spTree>
    <p:extLst>
      <p:ext uri="{BB962C8B-B14F-4D97-AF65-F5344CB8AC3E}">
        <p14:creationId xmlns:p14="http://schemas.microsoft.com/office/powerpoint/2010/main" xmlns="" val="2450386451"/>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3</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sz="3200"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B/c </a:t>
            </a:r>
            <a:r>
              <a:rPr lang="en-US" sz="3200"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của</a:t>
            </a:r>
            <a:r>
              <a:rPr lang="en-US" sz="3200"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sz="3200" kern="120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kế</a:t>
            </a:r>
            <a:r>
              <a:rPr lang="en-US" sz="3200"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toán </a:t>
            </a:r>
            <a:r>
              <a:rPr lang="en-US" sz="3200"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tài sản cố định</a:t>
            </a:r>
            <a:endParaRPr lang="en-US" sz="3200" dirty="0"/>
          </a:p>
        </p:txBody>
      </p:sp>
      <p:sp>
        <p:nvSpPr>
          <p:cNvPr id="5" name="Title 1"/>
          <p:cNvSpPr txBox="1">
            <a:spLocks/>
          </p:cNvSpPr>
          <p:nvPr/>
        </p:nvSpPr>
        <p:spPr bwMode="auto">
          <a:xfrm>
            <a:off x="152400" y="990600"/>
            <a:ext cx="8382000" cy="4801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a:defRPr/>
            </a:pPr>
            <a:r>
              <a:rPr lang="en-US" sz="2800" smtClean="0">
                <a:solidFill>
                  <a:srgbClr val="002060"/>
                </a:solidFill>
                <a:effectLst/>
                <a:latin typeface="Arial" pitchFamily="34" charset="0"/>
                <a:cs typeface="Arial" pitchFamily="34" charset="0"/>
              </a:rPr>
              <a:t>3.3. Báo cáo chi tiết tài sản cố định</a:t>
            </a:r>
            <a:endParaRPr lang="en-US" sz="2800" dirty="0">
              <a:solidFill>
                <a:srgbClr val="002060"/>
              </a:solidFill>
              <a:effectLst/>
              <a:latin typeface="Arial" pitchFamily="34" charset="0"/>
              <a:cs typeface="Arial" pitchFamily="34" charset="0"/>
            </a:endParaRPr>
          </a:p>
        </p:txBody>
      </p:sp>
      <p:pic>
        <p:nvPicPr>
          <p:cNvPr id="7" name="Picture 6"/>
          <p:cNvPicPr/>
          <p:nvPr/>
        </p:nvPicPr>
        <p:blipFill>
          <a:blip r:embed="rId3"/>
          <a:srcRect/>
          <a:stretch>
            <a:fillRect/>
          </a:stretch>
        </p:blipFill>
        <p:spPr bwMode="auto">
          <a:xfrm>
            <a:off x="1143000" y="1828800"/>
            <a:ext cx="7162800" cy="3429000"/>
          </a:xfrm>
          <a:prstGeom prst="rect">
            <a:avLst/>
          </a:prstGeom>
          <a:noFill/>
          <a:ln w="9525">
            <a:solidFill>
              <a:schemeClr val="accent1"/>
            </a:solidFill>
            <a:miter lim="800000"/>
            <a:headEnd/>
            <a:tailEnd/>
          </a:ln>
        </p:spPr>
      </p:pic>
    </p:spTree>
    <p:extLst>
      <p:ext uri="{BB962C8B-B14F-4D97-AF65-F5344CB8AC3E}">
        <p14:creationId xmlns:p14="http://schemas.microsoft.com/office/powerpoint/2010/main" xmlns="" val="2450386451"/>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3</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sz="3200"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B/c </a:t>
            </a:r>
            <a:r>
              <a:rPr lang="en-US" sz="3200"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của</a:t>
            </a:r>
            <a:r>
              <a:rPr lang="en-US" sz="3200"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sz="3200" kern="120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kế</a:t>
            </a:r>
            <a:r>
              <a:rPr lang="en-US" sz="3200"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toán </a:t>
            </a:r>
            <a:r>
              <a:rPr lang="en-US" sz="3200"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tài sản cố định</a:t>
            </a:r>
            <a:endParaRPr lang="en-US" sz="3200" dirty="0"/>
          </a:p>
        </p:txBody>
      </p:sp>
      <p:sp>
        <p:nvSpPr>
          <p:cNvPr id="5" name="Title 1"/>
          <p:cNvSpPr txBox="1">
            <a:spLocks/>
          </p:cNvSpPr>
          <p:nvPr/>
        </p:nvSpPr>
        <p:spPr bwMode="auto">
          <a:xfrm>
            <a:off x="152400" y="990600"/>
            <a:ext cx="8382000" cy="4801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a:defRPr/>
            </a:pPr>
            <a:r>
              <a:rPr lang="en-US" sz="2800" smtClean="0">
                <a:solidFill>
                  <a:srgbClr val="002060"/>
                </a:solidFill>
                <a:effectLst/>
                <a:latin typeface="Arial" pitchFamily="34" charset="0"/>
                <a:cs typeface="Arial" pitchFamily="34" charset="0"/>
              </a:rPr>
              <a:t>3.4. Bảng phân bổ khấu hao tài sản cố định</a:t>
            </a:r>
            <a:endParaRPr lang="en-US" sz="2800" dirty="0">
              <a:solidFill>
                <a:srgbClr val="002060"/>
              </a:solidFill>
              <a:effectLst/>
              <a:latin typeface="Arial" pitchFamily="34" charset="0"/>
              <a:cs typeface="Arial" pitchFamily="34" charset="0"/>
            </a:endParaRPr>
          </a:p>
        </p:txBody>
      </p:sp>
      <p:pic>
        <p:nvPicPr>
          <p:cNvPr id="6" name="Picture 5"/>
          <p:cNvPicPr/>
          <p:nvPr/>
        </p:nvPicPr>
        <p:blipFill>
          <a:blip r:embed="rId3"/>
          <a:srcRect/>
          <a:stretch>
            <a:fillRect/>
          </a:stretch>
        </p:blipFill>
        <p:spPr bwMode="auto">
          <a:xfrm>
            <a:off x="838200" y="1676400"/>
            <a:ext cx="7162800" cy="3124200"/>
          </a:xfrm>
          <a:prstGeom prst="rect">
            <a:avLst/>
          </a:prstGeom>
          <a:noFill/>
          <a:ln w="9525">
            <a:solidFill>
              <a:schemeClr val="accent1"/>
            </a:solidFill>
            <a:miter lim="800000"/>
            <a:headEnd/>
            <a:tailEnd/>
          </a:ln>
        </p:spPr>
      </p:pic>
    </p:spTree>
    <p:extLst>
      <p:ext uri="{BB962C8B-B14F-4D97-AF65-F5344CB8AC3E}">
        <p14:creationId xmlns:p14="http://schemas.microsoft.com/office/powerpoint/2010/main" xmlns="" val="2450386451"/>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4</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Quy</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trình</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thực</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hiện</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trên</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phần</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mềm</a:t>
            </a:r>
            <a:endParaRPr lang="en-US" dirty="0"/>
          </a:p>
        </p:txBody>
      </p:sp>
      <p:sp>
        <p:nvSpPr>
          <p:cNvPr id="6166" name="Rectangle 2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30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3009" name="Object 1"/>
          <p:cNvGraphicFramePr>
            <a:graphicFrameLocks noChangeAspect="1"/>
          </p:cNvGraphicFramePr>
          <p:nvPr/>
        </p:nvGraphicFramePr>
        <p:xfrm>
          <a:off x="1600200" y="1143000"/>
          <a:ext cx="5105400" cy="5181600"/>
        </p:xfrm>
        <a:graphic>
          <a:graphicData uri="http://schemas.openxmlformats.org/presentationml/2006/ole">
            <p:oleObj spid="_x0000_s43009" r:id="rId4" imgW="4129905" imgH="4782506" progId="Visio.Drawing.11">
              <p:embed/>
            </p:oleObj>
          </a:graphicData>
        </a:graphic>
      </p:graphicFrame>
    </p:spTree>
    <p:extLst>
      <p:ext uri="{BB962C8B-B14F-4D97-AF65-F5344CB8AC3E}">
        <p14:creationId xmlns:p14="http://schemas.microsoft.com/office/powerpoint/2010/main" xmlns="" val="3182040993"/>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5</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Khai</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báo</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tham</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số</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và</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danh</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mục</a:t>
            </a:r>
            <a:endParaRPr lang="en-US" dirty="0"/>
          </a:p>
        </p:txBody>
      </p:sp>
      <p:sp>
        <p:nvSpPr>
          <p:cNvPr id="3" name="TextBox 2"/>
          <p:cNvSpPr txBox="1"/>
          <p:nvPr/>
        </p:nvSpPr>
        <p:spPr>
          <a:xfrm>
            <a:off x="304800" y="1143000"/>
            <a:ext cx="7467600" cy="1107996"/>
          </a:xfrm>
          <a:prstGeom prst="rect">
            <a:avLst/>
          </a:prstGeom>
          <a:noFill/>
        </p:spPr>
        <p:txBody>
          <a:bodyPr wrap="square" rtlCol="0">
            <a:spAutoFit/>
          </a:bodyPr>
          <a:lstStyle/>
          <a:p>
            <a:pPr marL="457200" indent="-457200">
              <a:spcBef>
                <a:spcPts val="1200"/>
              </a:spcBef>
              <a:buFont typeface="+mj-lt"/>
              <a:buAutoNum type="arabicPeriod"/>
            </a:pPr>
            <a:r>
              <a:rPr lang="en-US" sz="2800" b="0" dirty="0" err="1" smtClean="0">
                <a:solidFill>
                  <a:schemeClr val="bg1"/>
                </a:solidFill>
                <a:latin typeface="Microsoft Sans Serif" pitchFamily="34" charset="0"/>
                <a:cs typeface="Microsoft Sans Serif" pitchFamily="34" charset="0"/>
              </a:rPr>
              <a:t>Khai</a:t>
            </a:r>
            <a:r>
              <a:rPr lang="en-US" sz="2800" b="0" dirty="0" smtClean="0">
                <a:solidFill>
                  <a:schemeClr val="bg1"/>
                </a:solidFill>
                <a:latin typeface="Microsoft Sans Serif" pitchFamily="34" charset="0"/>
                <a:cs typeface="Microsoft Sans Serif" pitchFamily="34" charset="0"/>
              </a:rPr>
              <a:t> </a:t>
            </a:r>
            <a:r>
              <a:rPr lang="en-US" sz="2800" b="0" dirty="0" err="1" smtClean="0">
                <a:solidFill>
                  <a:schemeClr val="bg1"/>
                </a:solidFill>
                <a:latin typeface="Microsoft Sans Serif" pitchFamily="34" charset="0"/>
                <a:cs typeface="Microsoft Sans Serif" pitchFamily="34" charset="0"/>
              </a:rPr>
              <a:t>báo</a:t>
            </a:r>
            <a:r>
              <a:rPr lang="en-US" sz="2800" b="0" dirty="0" smtClean="0">
                <a:solidFill>
                  <a:schemeClr val="bg1"/>
                </a:solidFill>
                <a:latin typeface="Microsoft Sans Serif" pitchFamily="34" charset="0"/>
                <a:cs typeface="Microsoft Sans Serif" pitchFamily="34" charset="0"/>
              </a:rPr>
              <a:t> </a:t>
            </a:r>
            <a:r>
              <a:rPr lang="en-US" sz="2800" b="0" dirty="0" err="1" smtClean="0">
                <a:solidFill>
                  <a:schemeClr val="bg1"/>
                </a:solidFill>
                <a:latin typeface="Microsoft Sans Serif" pitchFamily="34" charset="0"/>
                <a:cs typeface="Microsoft Sans Serif" pitchFamily="34" charset="0"/>
              </a:rPr>
              <a:t>tham</a:t>
            </a:r>
            <a:r>
              <a:rPr lang="en-US" sz="2800" b="0" dirty="0" smtClean="0">
                <a:solidFill>
                  <a:schemeClr val="bg1"/>
                </a:solidFill>
                <a:latin typeface="Microsoft Sans Serif" pitchFamily="34" charset="0"/>
                <a:cs typeface="Microsoft Sans Serif" pitchFamily="34" charset="0"/>
              </a:rPr>
              <a:t> </a:t>
            </a:r>
            <a:r>
              <a:rPr lang="en-US" sz="2800" b="0" dirty="0" err="1" smtClean="0">
                <a:solidFill>
                  <a:schemeClr val="bg1"/>
                </a:solidFill>
                <a:latin typeface="Microsoft Sans Serif" pitchFamily="34" charset="0"/>
                <a:cs typeface="Microsoft Sans Serif" pitchFamily="34" charset="0"/>
              </a:rPr>
              <a:t>số</a:t>
            </a:r>
            <a:endParaRPr lang="en-US" sz="2800" b="0" dirty="0" smtClean="0">
              <a:solidFill>
                <a:schemeClr val="bg1"/>
              </a:solidFill>
              <a:latin typeface="Microsoft Sans Serif" pitchFamily="34" charset="0"/>
              <a:cs typeface="Microsoft Sans Serif" pitchFamily="34" charset="0"/>
            </a:endParaRPr>
          </a:p>
          <a:p>
            <a:pPr marL="457200" indent="-457200">
              <a:spcBef>
                <a:spcPts val="1200"/>
              </a:spcBef>
              <a:buFont typeface="+mj-lt"/>
              <a:buAutoNum type="arabicPeriod"/>
            </a:pPr>
            <a:r>
              <a:rPr lang="en-US" sz="2800" b="0" smtClean="0">
                <a:solidFill>
                  <a:schemeClr val="bg1"/>
                </a:solidFill>
                <a:latin typeface="Microsoft Sans Serif" pitchFamily="34" charset="0"/>
                <a:cs typeface="Microsoft Sans Serif" pitchFamily="34" charset="0"/>
              </a:rPr>
              <a:t>Các danh mục liên quan TSCĐ</a:t>
            </a:r>
            <a:endParaRPr lang="en-US" sz="2800" b="0" smtClean="0">
              <a:solidFill>
                <a:schemeClr val="bg1"/>
              </a:solidFill>
              <a:latin typeface="Microsoft Sans Serif" pitchFamily="34" charset="0"/>
              <a:cs typeface="Microsoft Sans Serif" pitchFamily="34" charset="0"/>
            </a:endParaRPr>
          </a:p>
        </p:txBody>
      </p:sp>
    </p:spTree>
    <p:extLst>
      <p:ext uri="{BB962C8B-B14F-4D97-AF65-F5344CB8AC3E}">
        <p14:creationId xmlns:p14="http://schemas.microsoft.com/office/powerpoint/2010/main" xmlns="" val="1501977342"/>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5</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Khai</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báo</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tham</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số</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và</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danh</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mục</a:t>
            </a:r>
            <a:endParaRPr lang="en-US" dirty="0"/>
          </a:p>
        </p:txBody>
      </p:sp>
      <p:sp>
        <p:nvSpPr>
          <p:cNvPr id="3" name="TextBox 2"/>
          <p:cNvSpPr txBox="1"/>
          <p:nvPr/>
        </p:nvSpPr>
        <p:spPr>
          <a:xfrm>
            <a:off x="304800" y="1143000"/>
            <a:ext cx="7467600" cy="523220"/>
          </a:xfrm>
          <a:prstGeom prst="rect">
            <a:avLst/>
          </a:prstGeom>
          <a:noFill/>
        </p:spPr>
        <p:txBody>
          <a:bodyPr wrap="square" rtlCol="0">
            <a:spAutoFit/>
          </a:bodyPr>
          <a:lstStyle/>
          <a:p>
            <a:pPr marL="457200" indent="-457200">
              <a:spcBef>
                <a:spcPts val="1200"/>
              </a:spcBef>
            </a:pPr>
            <a:r>
              <a:rPr lang="en-US" sz="2800" b="0" smtClean="0">
                <a:solidFill>
                  <a:schemeClr val="bg1"/>
                </a:solidFill>
                <a:latin typeface="Microsoft Sans Serif" pitchFamily="34" charset="0"/>
                <a:cs typeface="Microsoft Sans Serif" pitchFamily="34" charset="0"/>
              </a:rPr>
              <a:t>5.1.Khai </a:t>
            </a:r>
            <a:r>
              <a:rPr lang="en-US" sz="2800" b="0" dirty="0" err="1" smtClean="0">
                <a:solidFill>
                  <a:schemeClr val="bg1"/>
                </a:solidFill>
                <a:latin typeface="Microsoft Sans Serif" pitchFamily="34" charset="0"/>
                <a:cs typeface="Microsoft Sans Serif" pitchFamily="34" charset="0"/>
              </a:rPr>
              <a:t>báo</a:t>
            </a:r>
            <a:r>
              <a:rPr lang="en-US" sz="2800" b="0" dirty="0" smtClean="0">
                <a:solidFill>
                  <a:schemeClr val="bg1"/>
                </a:solidFill>
                <a:latin typeface="Microsoft Sans Serif" pitchFamily="34" charset="0"/>
                <a:cs typeface="Microsoft Sans Serif" pitchFamily="34" charset="0"/>
              </a:rPr>
              <a:t> </a:t>
            </a:r>
            <a:r>
              <a:rPr lang="en-US" sz="2800" b="0" err="1" smtClean="0">
                <a:solidFill>
                  <a:schemeClr val="bg1"/>
                </a:solidFill>
                <a:latin typeface="Microsoft Sans Serif" pitchFamily="34" charset="0"/>
                <a:cs typeface="Microsoft Sans Serif" pitchFamily="34" charset="0"/>
              </a:rPr>
              <a:t>tham</a:t>
            </a:r>
            <a:r>
              <a:rPr lang="en-US" sz="2800" b="0" smtClean="0">
                <a:solidFill>
                  <a:schemeClr val="bg1"/>
                </a:solidFill>
                <a:latin typeface="Microsoft Sans Serif" pitchFamily="34" charset="0"/>
                <a:cs typeface="Microsoft Sans Serif" pitchFamily="34" charset="0"/>
              </a:rPr>
              <a:t> số</a:t>
            </a:r>
            <a:endParaRPr lang="en-US" sz="2800" b="0" dirty="0" smtClean="0">
              <a:solidFill>
                <a:schemeClr val="bg1"/>
              </a:solidFill>
              <a:latin typeface="Microsoft Sans Serif" pitchFamily="34" charset="0"/>
              <a:cs typeface="Microsoft Sans Serif" pitchFamily="34" charset="0"/>
            </a:endParaRPr>
          </a:p>
        </p:txBody>
      </p:sp>
      <p:pic>
        <p:nvPicPr>
          <p:cNvPr id="6" name="Picture 5"/>
          <p:cNvPicPr/>
          <p:nvPr/>
        </p:nvPicPr>
        <p:blipFill>
          <a:blip r:embed="rId3"/>
          <a:srcRect/>
          <a:stretch>
            <a:fillRect/>
          </a:stretch>
        </p:blipFill>
        <p:spPr bwMode="auto">
          <a:xfrm>
            <a:off x="1219200" y="2667001"/>
            <a:ext cx="6553200" cy="2133600"/>
          </a:xfrm>
          <a:prstGeom prst="rect">
            <a:avLst/>
          </a:prstGeom>
          <a:noFill/>
          <a:ln w="9525">
            <a:solidFill>
              <a:schemeClr val="accent1"/>
            </a:solidFill>
            <a:miter lim="800000"/>
            <a:headEnd/>
            <a:tailEnd/>
          </a:ln>
        </p:spPr>
      </p:pic>
    </p:spTree>
    <p:extLst>
      <p:ext uri="{BB962C8B-B14F-4D97-AF65-F5344CB8AC3E}">
        <p14:creationId xmlns:p14="http://schemas.microsoft.com/office/powerpoint/2010/main" xmlns="" val="1501977342"/>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5</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Khai</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báo</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tham</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số</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và</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danh</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mục</a:t>
            </a:r>
            <a:endParaRPr lang="en-US" dirty="0"/>
          </a:p>
        </p:txBody>
      </p:sp>
      <p:sp>
        <p:nvSpPr>
          <p:cNvPr id="3" name="TextBox 2"/>
          <p:cNvSpPr txBox="1"/>
          <p:nvPr/>
        </p:nvSpPr>
        <p:spPr>
          <a:xfrm>
            <a:off x="304800" y="1143000"/>
            <a:ext cx="7467600" cy="3447098"/>
          </a:xfrm>
          <a:prstGeom prst="rect">
            <a:avLst/>
          </a:prstGeom>
          <a:noFill/>
        </p:spPr>
        <p:txBody>
          <a:bodyPr wrap="square" rtlCol="0">
            <a:spAutoFit/>
          </a:bodyPr>
          <a:lstStyle/>
          <a:p>
            <a:pPr marL="457200" indent="-457200">
              <a:spcBef>
                <a:spcPts val="1200"/>
              </a:spcBef>
            </a:pPr>
            <a:r>
              <a:rPr lang="en-US" sz="2800" b="0" smtClean="0">
                <a:solidFill>
                  <a:schemeClr val="bg1"/>
                </a:solidFill>
                <a:latin typeface="Microsoft Sans Serif" pitchFamily="34" charset="0"/>
                <a:cs typeface="Microsoft Sans Serif" pitchFamily="34" charset="0"/>
              </a:rPr>
              <a:t>5.2.Các danh mục liên quan đến TSCĐ</a:t>
            </a:r>
          </a:p>
          <a:p>
            <a:pPr marL="514350" indent="-514350">
              <a:spcBef>
                <a:spcPts val="1200"/>
              </a:spcBef>
              <a:buAutoNum type="arabicPeriod"/>
            </a:pPr>
            <a:r>
              <a:rPr lang="en-US" sz="2800" b="0" smtClean="0">
                <a:solidFill>
                  <a:schemeClr val="bg1"/>
                </a:solidFill>
                <a:latin typeface="Microsoft Sans Serif" pitchFamily="34" charset="0"/>
                <a:cs typeface="Microsoft Sans Serif" pitchFamily="34" charset="0"/>
              </a:rPr>
              <a:t>Danh mục nguồn vốn</a:t>
            </a:r>
          </a:p>
          <a:p>
            <a:pPr marL="514350" indent="-514350">
              <a:spcBef>
                <a:spcPts val="1200"/>
              </a:spcBef>
              <a:buAutoNum type="arabicPeriod"/>
            </a:pPr>
            <a:r>
              <a:rPr lang="en-US" sz="2800" b="0" smtClean="0">
                <a:solidFill>
                  <a:schemeClr val="bg1"/>
                </a:solidFill>
                <a:latin typeface="Microsoft Sans Serif" pitchFamily="34" charset="0"/>
                <a:cs typeface="Microsoft Sans Serif" pitchFamily="34" charset="0"/>
              </a:rPr>
              <a:t>Danh mục lý do tăng giảm TSCĐ</a:t>
            </a:r>
          </a:p>
          <a:p>
            <a:pPr marL="514350" indent="-514350">
              <a:spcBef>
                <a:spcPts val="1200"/>
              </a:spcBef>
              <a:buAutoNum type="arabicPeriod"/>
            </a:pPr>
            <a:r>
              <a:rPr lang="en-US" sz="2800" b="0" smtClean="0">
                <a:solidFill>
                  <a:schemeClr val="bg1"/>
                </a:solidFill>
                <a:latin typeface="Microsoft Sans Serif" pitchFamily="34" charset="0"/>
                <a:cs typeface="Microsoft Sans Serif" pitchFamily="34" charset="0"/>
              </a:rPr>
              <a:t>Danh mục loại tài sản</a:t>
            </a:r>
          </a:p>
          <a:p>
            <a:pPr marL="514350" indent="-514350">
              <a:spcBef>
                <a:spcPts val="1200"/>
              </a:spcBef>
              <a:buAutoNum type="arabicPeriod"/>
            </a:pPr>
            <a:r>
              <a:rPr lang="en-US" sz="2800" b="0" smtClean="0">
                <a:solidFill>
                  <a:schemeClr val="bg1"/>
                </a:solidFill>
                <a:latin typeface="Microsoft Sans Serif" pitchFamily="34" charset="0"/>
                <a:cs typeface="Microsoft Sans Serif" pitchFamily="34" charset="0"/>
              </a:rPr>
              <a:t>Danh mục bộ phận sử dụng tài sản</a:t>
            </a:r>
          </a:p>
          <a:p>
            <a:pPr marL="514350" indent="-514350">
              <a:spcBef>
                <a:spcPts val="1200"/>
              </a:spcBef>
              <a:buAutoNum type="arabicPeriod"/>
            </a:pPr>
            <a:endParaRPr lang="en-US" sz="2800" b="0" smtClean="0">
              <a:solidFill>
                <a:schemeClr val="bg1"/>
              </a:solidFill>
              <a:latin typeface="Microsoft Sans Serif" pitchFamily="34" charset="0"/>
              <a:cs typeface="Microsoft Sans Serif" pitchFamily="34" charset="0"/>
            </a:endParaRPr>
          </a:p>
        </p:txBody>
      </p:sp>
    </p:spTree>
    <p:extLst>
      <p:ext uri="{BB962C8B-B14F-4D97-AF65-F5344CB8AC3E}">
        <p14:creationId xmlns:p14="http://schemas.microsoft.com/office/powerpoint/2010/main" xmlns="" val="1501977342"/>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6</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Cập</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nhật</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thông tin liên quan TSCĐ</a:t>
            </a:r>
            <a:endParaRPr lang="en-US" sz="1800" dirty="0"/>
          </a:p>
        </p:txBody>
      </p:sp>
      <p:sp>
        <p:nvSpPr>
          <p:cNvPr id="5" name="Title 1"/>
          <p:cNvSpPr txBox="1">
            <a:spLocks/>
          </p:cNvSpPr>
          <p:nvPr/>
        </p:nvSpPr>
        <p:spPr bwMode="auto">
          <a:xfrm>
            <a:off x="381000" y="990600"/>
            <a:ext cx="8382000" cy="344709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marL="514350" indent="-514350">
              <a:lnSpc>
                <a:spcPct val="100000"/>
              </a:lnSpc>
              <a:spcBef>
                <a:spcPts val="1200"/>
              </a:spcBef>
              <a:buAutoNum type="arabicPeriod"/>
              <a:defRPr/>
            </a:pPr>
            <a:r>
              <a:rPr lang="en-US" sz="2800" b="0" smtClean="0">
                <a:solidFill>
                  <a:srgbClr val="002060"/>
                </a:solidFill>
                <a:effectLst/>
                <a:latin typeface="Microsoft Sans Serif" pitchFamily="34" charset="0"/>
                <a:cs typeface="Microsoft Sans Serif" pitchFamily="34" charset="0"/>
              </a:rPr>
              <a:t>Khai báo thông tin TSCĐ</a:t>
            </a:r>
            <a:endParaRPr lang="en-US" sz="2800" b="0" dirty="0" smtClean="0">
              <a:solidFill>
                <a:srgbClr val="002060"/>
              </a:solidFill>
              <a:effectLst/>
              <a:latin typeface="Microsoft Sans Serif" pitchFamily="34" charset="0"/>
              <a:cs typeface="Microsoft Sans Serif" pitchFamily="34" charset="0"/>
            </a:endParaRPr>
          </a:p>
          <a:p>
            <a:pPr marL="514350" indent="-514350">
              <a:lnSpc>
                <a:spcPct val="100000"/>
              </a:lnSpc>
              <a:spcBef>
                <a:spcPts val="1200"/>
              </a:spcBef>
              <a:buAutoNum type="arabicPeriod"/>
              <a:defRPr/>
            </a:pPr>
            <a:r>
              <a:rPr lang="en-US" sz="2800" b="0" smtClean="0">
                <a:solidFill>
                  <a:srgbClr val="002060"/>
                </a:solidFill>
                <a:effectLst/>
                <a:latin typeface="Microsoft Sans Serif" pitchFamily="34" charset="0"/>
                <a:cs typeface="Microsoft Sans Serif" pitchFamily="34" charset="0"/>
              </a:rPr>
              <a:t>Khai báo </a:t>
            </a:r>
            <a:r>
              <a:rPr lang="en-US" sz="2800" b="0" smtClean="0">
                <a:solidFill>
                  <a:srgbClr val="002060"/>
                </a:solidFill>
                <a:effectLst/>
                <a:latin typeface="Microsoft Sans Serif" pitchFamily="34" charset="0"/>
                <a:cs typeface="Microsoft Sans Serif" pitchFamily="34" charset="0"/>
              </a:rPr>
              <a:t>giảm tài sản</a:t>
            </a:r>
            <a:endParaRPr lang="en-US" sz="2800" b="0" smtClean="0">
              <a:solidFill>
                <a:srgbClr val="002060"/>
              </a:solidFill>
              <a:effectLst/>
              <a:latin typeface="Microsoft Sans Serif" pitchFamily="34" charset="0"/>
              <a:cs typeface="Microsoft Sans Serif" pitchFamily="34" charset="0"/>
            </a:endParaRPr>
          </a:p>
          <a:p>
            <a:pPr marL="514350" indent="-514350">
              <a:lnSpc>
                <a:spcPct val="100000"/>
              </a:lnSpc>
              <a:spcBef>
                <a:spcPts val="1200"/>
              </a:spcBef>
              <a:buAutoNum type="arabicPeriod"/>
              <a:defRPr/>
            </a:pPr>
            <a:r>
              <a:rPr lang="en-US" sz="2800" b="0" smtClean="0">
                <a:solidFill>
                  <a:srgbClr val="002060"/>
                </a:solidFill>
                <a:effectLst/>
                <a:latin typeface="Microsoft Sans Serif" pitchFamily="34" charset="0"/>
                <a:cs typeface="Microsoft Sans Serif" pitchFamily="34" charset="0"/>
              </a:rPr>
              <a:t>Khai báo thôi khấu hao tài sản</a:t>
            </a:r>
          </a:p>
          <a:p>
            <a:pPr marL="514350" indent="-514350">
              <a:lnSpc>
                <a:spcPct val="100000"/>
              </a:lnSpc>
              <a:spcBef>
                <a:spcPts val="1200"/>
              </a:spcBef>
              <a:buAutoNum type="arabicPeriod"/>
              <a:defRPr/>
            </a:pPr>
            <a:r>
              <a:rPr lang="en-US" sz="2800" b="0" smtClean="0">
                <a:solidFill>
                  <a:srgbClr val="002060"/>
                </a:solidFill>
                <a:effectLst/>
                <a:latin typeface="Microsoft Sans Serif" pitchFamily="34" charset="0"/>
                <a:cs typeface="Microsoft Sans Serif" pitchFamily="34" charset="0"/>
              </a:rPr>
              <a:t>Điều chỉnh khấu hao kỳ</a:t>
            </a:r>
          </a:p>
          <a:p>
            <a:pPr marL="514350" indent="-514350">
              <a:lnSpc>
                <a:spcPct val="100000"/>
              </a:lnSpc>
              <a:spcBef>
                <a:spcPts val="1200"/>
              </a:spcBef>
              <a:buAutoNum type="arabicPeriod"/>
              <a:defRPr/>
            </a:pPr>
            <a:endParaRPr lang="en-US" sz="2800" b="0" dirty="0" smtClean="0">
              <a:solidFill>
                <a:srgbClr val="002060"/>
              </a:solidFill>
              <a:effectLst/>
              <a:latin typeface="Microsoft Sans Serif" pitchFamily="34" charset="0"/>
              <a:cs typeface="Microsoft Sans Serif" pitchFamily="34" charset="0"/>
            </a:endParaRPr>
          </a:p>
          <a:p>
            <a:pPr marL="514350" indent="-514350">
              <a:lnSpc>
                <a:spcPct val="100000"/>
              </a:lnSpc>
              <a:spcBef>
                <a:spcPts val="1200"/>
              </a:spcBef>
              <a:defRPr/>
            </a:pPr>
            <a:endParaRPr lang="en-US" sz="2800" b="0" dirty="0">
              <a:solidFill>
                <a:srgbClr val="002060"/>
              </a:solidFill>
              <a:effectLst/>
              <a:latin typeface="Microsoft Sans Serif" pitchFamily="34" charset="0"/>
              <a:cs typeface="Microsoft Sans Serif" pitchFamily="34" charset="0"/>
            </a:endParaRPr>
          </a:p>
        </p:txBody>
      </p:sp>
    </p:spTree>
    <p:extLst>
      <p:ext uri="{BB962C8B-B14F-4D97-AF65-F5344CB8AC3E}">
        <p14:creationId xmlns:p14="http://schemas.microsoft.com/office/powerpoint/2010/main" xmlns="" val="1228130975"/>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6</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Cập</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nhật</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thông tin liên quan TSCĐ</a:t>
            </a:r>
            <a:endParaRPr lang="en-US" sz="1800" dirty="0"/>
          </a:p>
        </p:txBody>
      </p:sp>
      <p:sp>
        <p:nvSpPr>
          <p:cNvPr id="5" name="Title 1"/>
          <p:cNvSpPr txBox="1">
            <a:spLocks/>
          </p:cNvSpPr>
          <p:nvPr/>
        </p:nvSpPr>
        <p:spPr bwMode="auto">
          <a:xfrm>
            <a:off x="381000" y="990600"/>
            <a:ext cx="8382000"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marL="514350" indent="-514350">
              <a:lnSpc>
                <a:spcPct val="100000"/>
              </a:lnSpc>
              <a:spcBef>
                <a:spcPts val="1200"/>
              </a:spcBef>
              <a:defRPr/>
            </a:pPr>
            <a:r>
              <a:rPr lang="en-US" sz="2800" b="0" smtClean="0">
                <a:solidFill>
                  <a:srgbClr val="002060"/>
                </a:solidFill>
                <a:effectLst/>
                <a:latin typeface="Microsoft Sans Serif" pitchFamily="34" charset="0"/>
                <a:cs typeface="Microsoft Sans Serif" pitchFamily="34" charset="0"/>
              </a:rPr>
              <a:t>6.1.Khai báo thông tin TSCĐ</a:t>
            </a:r>
            <a:endParaRPr lang="en-US" sz="2800" b="0" dirty="0" smtClean="0">
              <a:solidFill>
                <a:srgbClr val="002060"/>
              </a:solidFill>
              <a:effectLst/>
              <a:latin typeface="Microsoft Sans Serif" pitchFamily="34" charset="0"/>
              <a:cs typeface="Microsoft Sans Serif" pitchFamily="34" charset="0"/>
            </a:endParaRPr>
          </a:p>
        </p:txBody>
      </p:sp>
      <p:pic>
        <p:nvPicPr>
          <p:cNvPr id="4" name="Picture 3"/>
          <p:cNvPicPr/>
          <p:nvPr/>
        </p:nvPicPr>
        <p:blipFill>
          <a:blip r:embed="rId3"/>
          <a:srcRect/>
          <a:stretch>
            <a:fillRect/>
          </a:stretch>
        </p:blipFill>
        <p:spPr bwMode="auto">
          <a:xfrm>
            <a:off x="1447800" y="1604962"/>
            <a:ext cx="6172200" cy="4338638"/>
          </a:xfrm>
          <a:prstGeom prst="rect">
            <a:avLst/>
          </a:prstGeom>
          <a:noFill/>
          <a:ln w="9525">
            <a:solidFill>
              <a:schemeClr val="accent1"/>
            </a:solidFill>
            <a:miter lim="800000"/>
            <a:headEnd/>
            <a:tailEnd/>
          </a:ln>
        </p:spPr>
      </p:pic>
    </p:spTree>
    <p:extLst>
      <p:ext uri="{BB962C8B-B14F-4D97-AF65-F5344CB8AC3E}">
        <p14:creationId xmlns:p14="http://schemas.microsoft.com/office/powerpoint/2010/main" xmlns="" val="1228130975"/>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52400" y="152400"/>
            <a:ext cx="8915400" cy="590931"/>
          </a:xfr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17961" dir="2700000" algn="ctr" rotWithShape="0">
                    <a:schemeClr val="bg2">
                      <a:alpha val="74001"/>
                    </a:schemeClr>
                  </a:outerShdw>
                </a:effectLst>
              </a14:hiddenEffects>
            </a:ext>
          </a:extLst>
        </p:spPr>
        <p:style>
          <a:lnRef idx="1">
            <a:schemeClr val="accent1"/>
          </a:lnRef>
          <a:fillRef idx="3">
            <a:schemeClr val="accent1"/>
          </a:fillRef>
          <a:effectRef idx="2">
            <a:schemeClr val="accent1"/>
          </a:effectRef>
          <a:fontRef idx="minor">
            <a:schemeClr val="lt1"/>
          </a:fontRef>
        </p:style>
        <p:txBody>
          <a:bodyPr/>
          <a:lstStyle/>
          <a:p>
            <a:pPr>
              <a:defRPr/>
            </a:pPr>
            <a:r>
              <a:rPr lang="en-US" sz="3600" kern="120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Nội</a:t>
            </a:r>
            <a:r>
              <a:rPr lang="en-US" sz="3600"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dung</a:t>
            </a:r>
          </a:p>
        </p:txBody>
      </p:sp>
      <p:sp>
        <p:nvSpPr>
          <p:cNvPr id="2" name="Rectangle 1"/>
          <p:cNvSpPr/>
          <p:nvPr/>
        </p:nvSpPr>
        <p:spPr>
          <a:xfrm>
            <a:off x="533400" y="1143000"/>
            <a:ext cx="8001000" cy="2523768"/>
          </a:xfrm>
          <a:prstGeom prst="rect">
            <a:avLst/>
          </a:prstGeom>
        </p:spPr>
        <p:txBody>
          <a:bodyPr wrap="square">
            <a:spAutoFit/>
          </a:bodyPr>
          <a:lstStyle/>
          <a:p>
            <a:pPr marL="342900" lvl="0" indent="-548640">
              <a:spcBef>
                <a:spcPts val="1200"/>
              </a:spcBef>
              <a:buFont typeface="+mj-lt"/>
              <a:buAutoNum type="arabicPeriod"/>
            </a:pPr>
            <a:r>
              <a:rPr lang="vi-VN" sz="3200" dirty="0">
                <a:solidFill>
                  <a:srgbClr val="002060"/>
                </a:solidFill>
                <a:latin typeface="Microsoft Sans Serif" pitchFamily="34" charset="0"/>
                <a:cs typeface="Microsoft Sans Serif" pitchFamily="34" charset="0"/>
              </a:rPr>
              <a:t>Sơ đồ hạch </a:t>
            </a:r>
            <a:r>
              <a:rPr lang="vi-VN" sz="3200" dirty="0" smtClean="0">
                <a:solidFill>
                  <a:srgbClr val="002060"/>
                </a:solidFill>
                <a:latin typeface="Microsoft Sans Serif" pitchFamily="34" charset="0"/>
                <a:cs typeface="Microsoft Sans Serif" pitchFamily="34" charset="0"/>
              </a:rPr>
              <a:t>toán.</a:t>
            </a:r>
            <a:endParaRPr lang="en-US" sz="3200" dirty="0" smtClean="0">
              <a:solidFill>
                <a:srgbClr val="002060"/>
              </a:solidFill>
              <a:latin typeface="Microsoft Sans Serif" pitchFamily="34" charset="0"/>
              <a:cs typeface="Microsoft Sans Serif" pitchFamily="34" charset="0"/>
            </a:endParaRPr>
          </a:p>
          <a:p>
            <a:pPr marL="342900" lvl="0" indent="-548640">
              <a:spcBef>
                <a:spcPts val="1200"/>
              </a:spcBef>
              <a:buFont typeface="+mj-lt"/>
              <a:buAutoNum type="arabicPeriod"/>
            </a:pPr>
            <a:r>
              <a:rPr lang="en-US" sz="3200" dirty="0" err="1" smtClean="0">
                <a:solidFill>
                  <a:srgbClr val="002060"/>
                </a:solidFill>
                <a:latin typeface="Microsoft Sans Serif" pitchFamily="34" charset="0"/>
                <a:cs typeface="Microsoft Sans Serif" pitchFamily="34" charset="0"/>
              </a:rPr>
              <a:t>Quy</a:t>
            </a:r>
            <a:r>
              <a:rPr lang="en-US" sz="3200" dirty="0" smtClean="0">
                <a:solidFill>
                  <a:srgbClr val="002060"/>
                </a:solidFill>
                <a:latin typeface="Microsoft Sans Serif" pitchFamily="34" charset="0"/>
                <a:cs typeface="Microsoft Sans Serif" pitchFamily="34" charset="0"/>
              </a:rPr>
              <a:t> </a:t>
            </a:r>
            <a:r>
              <a:rPr lang="en-US" sz="3200" dirty="0" err="1" smtClean="0">
                <a:solidFill>
                  <a:srgbClr val="002060"/>
                </a:solidFill>
                <a:latin typeface="Microsoft Sans Serif" pitchFamily="34" charset="0"/>
                <a:cs typeface="Microsoft Sans Serif" pitchFamily="34" charset="0"/>
              </a:rPr>
              <a:t>trình</a:t>
            </a:r>
            <a:r>
              <a:rPr lang="en-US" sz="3200" dirty="0" smtClean="0">
                <a:solidFill>
                  <a:srgbClr val="002060"/>
                </a:solidFill>
                <a:latin typeface="Microsoft Sans Serif" pitchFamily="34" charset="0"/>
                <a:cs typeface="Microsoft Sans Serif" pitchFamily="34" charset="0"/>
              </a:rPr>
              <a:t> </a:t>
            </a:r>
            <a:r>
              <a:rPr lang="en-US" sz="3200" dirty="0" err="1" smtClean="0">
                <a:solidFill>
                  <a:srgbClr val="002060"/>
                </a:solidFill>
                <a:latin typeface="Microsoft Sans Serif" pitchFamily="34" charset="0"/>
                <a:cs typeface="Microsoft Sans Serif" pitchFamily="34" charset="0"/>
              </a:rPr>
              <a:t>n.vụ</a:t>
            </a:r>
            <a:r>
              <a:rPr lang="en-US" sz="3200" dirty="0" smtClean="0">
                <a:solidFill>
                  <a:srgbClr val="002060"/>
                </a:solidFill>
                <a:latin typeface="Microsoft Sans Serif" pitchFamily="34" charset="0"/>
                <a:cs typeface="Microsoft Sans Serif" pitchFamily="34" charset="0"/>
              </a:rPr>
              <a:t>, c</a:t>
            </a:r>
            <a:r>
              <a:rPr lang="vi-VN" sz="3200" dirty="0" smtClean="0">
                <a:solidFill>
                  <a:srgbClr val="002060"/>
                </a:solidFill>
                <a:latin typeface="Microsoft Sans Serif" pitchFamily="34" charset="0"/>
                <a:cs typeface="Microsoft Sans Serif" pitchFamily="34" charset="0"/>
              </a:rPr>
              <a:t>ác </a:t>
            </a:r>
            <a:r>
              <a:rPr lang="vi-VN" sz="3200" dirty="0">
                <a:solidFill>
                  <a:srgbClr val="002060"/>
                </a:solidFill>
                <a:latin typeface="Microsoft Sans Serif" pitchFamily="34" charset="0"/>
                <a:cs typeface="Microsoft Sans Serif" pitchFamily="34" charset="0"/>
              </a:rPr>
              <a:t>mẫu </a:t>
            </a:r>
            <a:r>
              <a:rPr lang="vi-VN" sz="3200" dirty="0" smtClean="0">
                <a:solidFill>
                  <a:srgbClr val="002060"/>
                </a:solidFill>
                <a:latin typeface="Microsoft Sans Serif" pitchFamily="34" charset="0"/>
                <a:cs typeface="Microsoft Sans Serif" pitchFamily="34" charset="0"/>
              </a:rPr>
              <a:t>c</a:t>
            </a:r>
            <a:r>
              <a:rPr lang="en-US" sz="3200" dirty="0" smtClean="0">
                <a:solidFill>
                  <a:srgbClr val="002060"/>
                </a:solidFill>
                <a:latin typeface="Microsoft Sans Serif" pitchFamily="34" charset="0"/>
                <a:cs typeface="Microsoft Sans Serif" pitchFamily="34" charset="0"/>
              </a:rPr>
              <a:t>.</a:t>
            </a:r>
            <a:r>
              <a:rPr lang="en-US" sz="3200" dirty="0" err="1" smtClean="0">
                <a:solidFill>
                  <a:srgbClr val="002060"/>
                </a:solidFill>
                <a:latin typeface="Microsoft Sans Serif" pitchFamily="34" charset="0"/>
                <a:cs typeface="Microsoft Sans Serif" pitchFamily="34" charset="0"/>
              </a:rPr>
              <a:t>từ</a:t>
            </a:r>
            <a:r>
              <a:rPr lang="vi-VN" sz="3200" dirty="0" smtClean="0">
                <a:solidFill>
                  <a:srgbClr val="002060"/>
                </a:solidFill>
                <a:latin typeface="Microsoft Sans Serif" pitchFamily="34" charset="0"/>
                <a:cs typeface="Microsoft Sans Serif" pitchFamily="34" charset="0"/>
              </a:rPr>
              <a:t>, </a:t>
            </a:r>
            <a:r>
              <a:rPr lang="en-US" sz="3200" dirty="0" smtClean="0">
                <a:solidFill>
                  <a:srgbClr val="002060"/>
                </a:solidFill>
                <a:latin typeface="Microsoft Sans Serif" pitchFamily="34" charset="0"/>
                <a:cs typeface="Microsoft Sans Serif" pitchFamily="34" charset="0"/>
              </a:rPr>
              <a:t>b/c.</a:t>
            </a:r>
          </a:p>
          <a:p>
            <a:pPr marL="342900" lvl="0" indent="-548640">
              <a:spcBef>
                <a:spcPts val="1200"/>
              </a:spcBef>
              <a:buFont typeface="+mj-lt"/>
              <a:buAutoNum type="arabicPeriod"/>
            </a:pPr>
            <a:r>
              <a:rPr lang="vi-VN" sz="3200" dirty="0" smtClean="0">
                <a:solidFill>
                  <a:srgbClr val="002060"/>
                </a:solidFill>
                <a:latin typeface="Microsoft Sans Serif" pitchFamily="34" charset="0"/>
                <a:cs typeface="Microsoft Sans Serif" pitchFamily="34" charset="0"/>
              </a:rPr>
              <a:t>Quy </a:t>
            </a:r>
            <a:r>
              <a:rPr lang="vi-VN" sz="3200" dirty="0">
                <a:solidFill>
                  <a:srgbClr val="002060"/>
                </a:solidFill>
                <a:latin typeface="Microsoft Sans Serif" pitchFamily="34" charset="0"/>
                <a:cs typeface="Microsoft Sans Serif" pitchFamily="34" charset="0"/>
              </a:rPr>
              <a:t>trình thực hiện trên phần </a:t>
            </a:r>
            <a:r>
              <a:rPr lang="vi-VN" sz="3200" dirty="0" smtClean="0">
                <a:solidFill>
                  <a:srgbClr val="002060"/>
                </a:solidFill>
                <a:latin typeface="Microsoft Sans Serif" pitchFamily="34" charset="0"/>
                <a:cs typeface="Microsoft Sans Serif" pitchFamily="34" charset="0"/>
              </a:rPr>
              <a:t>mềm.</a:t>
            </a:r>
            <a:endParaRPr lang="en-US" sz="3200" dirty="0" smtClean="0">
              <a:solidFill>
                <a:srgbClr val="002060"/>
              </a:solidFill>
              <a:latin typeface="Microsoft Sans Serif" pitchFamily="34" charset="0"/>
              <a:cs typeface="Microsoft Sans Serif" pitchFamily="34" charset="0"/>
            </a:endParaRPr>
          </a:p>
          <a:p>
            <a:pPr marL="342900" lvl="0" indent="-548640">
              <a:spcBef>
                <a:spcPts val="1200"/>
              </a:spcBef>
              <a:buFont typeface="+mj-lt"/>
              <a:buAutoNum type="arabicPeriod"/>
            </a:pPr>
            <a:r>
              <a:rPr lang="vi-VN" sz="3200" dirty="0" smtClean="0">
                <a:solidFill>
                  <a:srgbClr val="002060"/>
                </a:solidFill>
                <a:latin typeface="Microsoft Sans Serif" pitchFamily="34" charset="0"/>
                <a:cs typeface="Microsoft Sans Serif" pitchFamily="34" charset="0"/>
              </a:rPr>
              <a:t>Kỹ </a:t>
            </a:r>
            <a:r>
              <a:rPr lang="vi-VN" sz="3200" dirty="0">
                <a:solidFill>
                  <a:srgbClr val="002060"/>
                </a:solidFill>
                <a:latin typeface="Microsoft Sans Serif" pitchFamily="34" charset="0"/>
                <a:cs typeface="Microsoft Sans Serif" pitchFamily="34" charset="0"/>
              </a:rPr>
              <a:t>năng </a:t>
            </a:r>
            <a:r>
              <a:rPr lang="vi-VN" sz="3200" dirty="0" smtClean="0">
                <a:solidFill>
                  <a:srgbClr val="002060"/>
                </a:solidFill>
                <a:latin typeface="Microsoft Sans Serif" pitchFamily="34" charset="0"/>
                <a:cs typeface="Microsoft Sans Serif" pitchFamily="34" charset="0"/>
              </a:rPr>
              <a:t>thực </a:t>
            </a:r>
            <a:r>
              <a:rPr lang="vi-VN" sz="3200" dirty="0">
                <a:solidFill>
                  <a:srgbClr val="002060"/>
                </a:solidFill>
                <a:latin typeface="Microsoft Sans Serif" pitchFamily="34" charset="0"/>
                <a:cs typeface="Microsoft Sans Serif" pitchFamily="34" charset="0"/>
              </a:rPr>
              <a:t>hành trên phần </a:t>
            </a:r>
            <a:r>
              <a:rPr lang="vi-VN" sz="3200" dirty="0" smtClean="0">
                <a:solidFill>
                  <a:srgbClr val="002060"/>
                </a:solidFill>
                <a:latin typeface="Microsoft Sans Serif" pitchFamily="34" charset="0"/>
                <a:cs typeface="Microsoft Sans Serif" pitchFamily="34" charset="0"/>
              </a:rPr>
              <a:t>mềm</a:t>
            </a:r>
            <a:r>
              <a:rPr lang="en-US" sz="3200" dirty="0" smtClean="0">
                <a:solidFill>
                  <a:srgbClr val="002060"/>
                </a:solidFill>
                <a:latin typeface="Microsoft Sans Serif" pitchFamily="34" charset="0"/>
                <a:cs typeface="Microsoft Sans Serif" pitchFamily="34" charset="0"/>
              </a:rPr>
              <a:t>.</a:t>
            </a:r>
            <a:endParaRPr lang="en-US" sz="3200" dirty="0">
              <a:solidFill>
                <a:srgbClr val="002060"/>
              </a:solidFill>
              <a:latin typeface="Microsoft Sans Serif" pitchFamily="34" charset="0"/>
              <a:cs typeface="Microsoft Sans Serif" pitchFamily="34" charset="0"/>
            </a:endParaRPr>
          </a:p>
        </p:txBody>
      </p:sp>
    </p:spTree>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6</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Cập</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nhật</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thông tin liên quan TSCĐ</a:t>
            </a:r>
            <a:endParaRPr lang="en-US" sz="1800" dirty="0"/>
          </a:p>
        </p:txBody>
      </p:sp>
      <p:sp>
        <p:nvSpPr>
          <p:cNvPr id="5" name="Title 1"/>
          <p:cNvSpPr txBox="1">
            <a:spLocks/>
          </p:cNvSpPr>
          <p:nvPr/>
        </p:nvSpPr>
        <p:spPr bwMode="auto">
          <a:xfrm>
            <a:off x="381000" y="990600"/>
            <a:ext cx="8382000"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marL="514350" indent="-514350">
              <a:lnSpc>
                <a:spcPct val="100000"/>
              </a:lnSpc>
              <a:spcBef>
                <a:spcPts val="1200"/>
              </a:spcBef>
              <a:defRPr/>
            </a:pPr>
            <a:r>
              <a:rPr lang="en-US" sz="2800" b="0" smtClean="0">
                <a:solidFill>
                  <a:srgbClr val="002060"/>
                </a:solidFill>
                <a:effectLst/>
                <a:latin typeface="Microsoft Sans Serif" pitchFamily="34" charset="0"/>
                <a:cs typeface="Microsoft Sans Serif" pitchFamily="34" charset="0"/>
              </a:rPr>
              <a:t>6.2.Khai báo giảm TSCĐ</a:t>
            </a:r>
            <a:endParaRPr lang="en-US" sz="2800" b="0" dirty="0" smtClean="0">
              <a:solidFill>
                <a:srgbClr val="002060"/>
              </a:solidFill>
              <a:effectLst/>
              <a:latin typeface="Microsoft Sans Serif" pitchFamily="34" charset="0"/>
              <a:cs typeface="Microsoft Sans Serif" pitchFamily="34" charset="0"/>
            </a:endParaRPr>
          </a:p>
        </p:txBody>
      </p:sp>
      <p:pic>
        <p:nvPicPr>
          <p:cNvPr id="6" name="Picture 5"/>
          <p:cNvPicPr/>
          <p:nvPr/>
        </p:nvPicPr>
        <p:blipFill>
          <a:blip r:embed="rId3"/>
          <a:srcRect/>
          <a:stretch>
            <a:fillRect/>
          </a:stretch>
        </p:blipFill>
        <p:spPr bwMode="auto">
          <a:xfrm>
            <a:off x="1295400" y="1981200"/>
            <a:ext cx="6324600" cy="2514599"/>
          </a:xfrm>
          <a:prstGeom prst="rect">
            <a:avLst/>
          </a:prstGeom>
          <a:noFill/>
          <a:ln w="9525">
            <a:noFill/>
            <a:miter lim="800000"/>
            <a:headEnd/>
            <a:tailEnd/>
          </a:ln>
        </p:spPr>
      </p:pic>
    </p:spTree>
    <p:extLst>
      <p:ext uri="{BB962C8B-B14F-4D97-AF65-F5344CB8AC3E}">
        <p14:creationId xmlns:p14="http://schemas.microsoft.com/office/powerpoint/2010/main" xmlns="" val="1228130975"/>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6</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Cập</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nhật</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thông tin liên quan TSCĐ</a:t>
            </a:r>
            <a:endParaRPr lang="en-US" sz="1800" dirty="0"/>
          </a:p>
        </p:txBody>
      </p:sp>
      <p:sp>
        <p:nvSpPr>
          <p:cNvPr id="5" name="Title 1"/>
          <p:cNvSpPr txBox="1">
            <a:spLocks/>
          </p:cNvSpPr>
          <p:nvPr/>
        </p:nvSpPr>
        <p:spPr bwMode="auto">
          <a:xfrm>
            <a:off x="381000" y="990600"/>
            <a:ext cx="8382000"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marL="514350" indent="-514350">
              <a:lnSpc>
                <a:spcPct val="100000"/>
              </a:lnSpc>
              <a:spcBef>
                <a:spcPts val="1200"/>
              </a:spcBef>
              <a:defRPr/>
            </a:pPr>
            <a:r>
              <a:rPr lang="en-US" sz="2800" b="0" smtClean="0">
                <a:solidFill>
                  <a:srgbClr val="002060"/>
                </a:solidFill>
                <a:effectLst/>
                <a:latin typeface="Microsoft Sans Serif" pitchFamily="34" charset="0"/>
                <a:cs typeface="Microsoft Sans Serif" pitchFamily="34" charset="0"/>
              </a:rPr>
              <a:t>6.3.Khai báo thôi khấu hao TSCĐ</a:t>
            </a:r>
            <a:endParaRPr lang="en-US" sz="2800" b="0" dirty="0" smtClean="0">
              <a:solidFill>
                <a:srgbClr val="002060"/>
              </a:solidFill>
              <a:effectLst/>
              <a:latin typeface="Microsoft Sans Serif" pitchFamily="34" charset="0"/>
              <a:cs typeface="Microsoft Sans Serif" pitchFamily="34" charset="0"/>
            </a:endParaRPr>
          </a:p>
        </p:txBody>
      </p:sp>
    </p:spTree>
    <p:extLst>
      <p:ext uri="{BB962C8B-B14F-4D97-AF65-F5344CB8AC3E}">
        <p14:creationId xmlns:p14="http://schemas.microsoft.com/office/powerpoint/2010/main" xmlns="" val="1228130975"/>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480131"/>
          </a:xfrm>
        </p:spPr>
        <p:txBody>
          <a:bodyPr/>
          <a:lstStyle/>
          <a:p>
            <a:r>
              <a:rPr lang="en-US" sz="2800"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7</a:t>
            </a:r>
            <a:r>
              <a:rPr lang="en-US" sz="2800"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Tính khấu hao và phân bổ khấu hao vào chi phí</a:t>
            </a:r>
            <a:endParaRPr lang="en-US" sz="2800" dirty="0"/>
          </a:p>
        </p:txBody>
      </p:sp>
      <p:sp>
        <p:nvSpPr>
          <p:cNvPr id="5" name="Title 1"/>
          <p:cNvSpPr txBox="1">
            <a:spLocks/>
          </p:cNvSpPr>
          <p:nvPr/>
        </p:nvSpPr>
        <p:spPr bwMode="auto">
          <a:xfrm>
            <a:off x="381000" y="990600"/>
            <a:ext cx="8382000" cy="11079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marL="514350" indent="-514350">
              <a:lnSpc>
                <a:spcPct val="100000"/>
              </a:lnSpc>
              <a:spcBef>
                <a:spcPts val="1200"/>
              </a:spcBef>
              <a:buAutoNum type="arabicPeriod"/>
              <a:defRPr/>
            </a:pPr>
            <a:r>
              <a:rPr lang="en-US" sz="2800" b="0" smtClean="0">
                <a:solidFill>
                  <a:srgbClr val="002060"/>
                </a:solidFill>
                <a:effectLst/>
                <a:latin typeface="Microsoft Sans Serif" pitchFamily="34" charset="0"/>
                <a:cs typeface="Microsoft Sans Serif" pitchFamily="34" charset="0"/>
              </a:rPr>
              <a:t>Tính khấu hao TSCĐ</a:t>
            </a:r>
            <a:endParaRPr lang="en-US" sz="2800" b="0" dirty="0" smtClean="0">
              <a:solidFill>
                <a:srgbClr val="002060"/>
              </a:solidFill>
              <a:effectLst/>
              <a:latin typeface="Microsoft Sans Serif" pitchFamily="34" charset="0"/>
              <a:cs typeface="Microsoft Sans Serif" pitchFamily="34" charset="0"/>
            </a:endParaRPr>
          </a:p>
          <a:p>
            <a:pPr marL="514350" indent="-514350">
              <a:lnSpc>
                <a:spcPct val="100000"/>
              </a:lnSpc>
              <a:spcBef>
                <a:spcPts val="1200"/>
              </a:spcBef>
              <a:buAutoNum type="arabicPeriod"/>
              <a:defRPr/>
            </a:pPr>
            <a:r>
              <a:rPr lang="en-US" sz="2800" b="0" smtClean="0">
                <a:solidFill>
                  <a:srgbClr val="002060"/>
                </a:solidFill>
                <a:effectLst/>
                <a:latin typeface="Microsoft Sans Serif" pitchFamily="34" charset="0"/>
                <a:cs typeface="Microsoft Sans Serif" pitchFamily="34" charset="0"/>
              </a:rPr>
              <a:t>Bút toán phân bổ khấu hao TSCĐ</a:t>
            </a:r>
            <a:endParaRPr lang="en-US" sz="2800" b="0" dirty="0">
              <a:solidFill>
                <a:srgbClr val="002060"/>
              </a:solidFill>
              <a:effectLst/>
              <a:latin typeface="Microsoft Sans Serif" pitchFamily="34" charset="0"/>
              <a:cs typeface="Microsoft Sans Serif" pitchFamily="34" charset="0"/>
            </a:endParaRPr>
          </a:p>
        </p:txBody>
      </p:sp>
    </p:spTree>
    <p:extLst>
      <p:ext uri="{BB962C8B-B14F-4D97-AF65-F5344CB8AC3E}">
        <p14:creationId xmlns:p14="http://schemas.microsoft.com/office/powerpoint/2010/main" xmlns="" val="1228130975"/>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480131"/>
          </a:xfrm>
        </p:spPr>
        <p:txBody>
          <a:bodyPr/>
          <a:lstStyle/>
          <a:p>
            <a:r>
              <a:rPr lang="en-US" sz="2800"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7</a:t>
            </a:r>
            <a:r>
              <a:rPr lang="en-US" sz="2800"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Tính khấu hao và phân bổ khấu hao vào chi phí</a:t>
            </a:r>
            <a:endParaRPr lang="en-US" sz="2800" dirty="0"/>
          </a:p>
        </p:txBody>
      </p:sp>
      <p:sp>
        <p:nvSpPr>
          <p:cNvPr id="5" name="Title 1"/>
          <p:cNvSpPr txBox="1">
            <a:spLocks/>
          </p:cNvSpPr>
          <p:nvPr/>
        </p:nvSpPr>
        <p:spPr bwMode="auto">
          <a:xfrm>
            <a:off x="381000" y="990600"/>
            <a:ext cx="8382000"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marL="514350" indent="-514350">
              <a:lnSpc>
                <a:spcPct val="100000"/>
              </a:lnSpc>
              <a:spcBef>
                <a:spcPts val="1200"/>
              </a:spcBef>
              <a:defRPr/>
            </a:pPr>
            <a:r>
              <a:rPr lang="en-US" sz="2800" b="0" smtClean="0">
                <a:solidFill>
                  <a:srgbClr val="002060"/>
                </a:solidFill>
                <a:effectLst/>
                <a:latin typeface="Microsoft Sans Serif" pitchFamily="34" charset="0"/>
                <a:cs typeface="Microsoft Sans Serif" pitchFamily="34" charset="0"/>
              </a:rPr>
              <a:t>7.1.Tính khấu hao TSCĐ</a:t>
            </a:r>
            <a:endParaRPr lang="en-US" sz="2800" b="0" dirty="0">
              <a:solidFill>
                <a:srgbClr val="002060"/>
              </a:solidFill>
              <a:effectLst/>
              <a:latin typeface="Microsoft Sans Serif" pitchFamily="34" charset="0"/>
              <a:cs typeface="Microsoft Sans Serif" pitchFamily="34" charset="0"/>
            </a:endParaRPr>
          </a:p>
        </p:txBody>
      </p:sp>
      <p:pic>
        <p:nvPicPr>
          <p:cNvPr id="4" name="Picture 3"/>
          <p:cNvPicPr/>
          <p:nvPr/>
        </p:nvPicPr>
        <p:blipFill>
          <a:blip r:embed="rId3"/>
          <a:srcRect/>
          <a:stretch>
            <a:fillRect/>
          </a:stretch>
        </p:blipFill>
        <p:spPr bwMode="auto">
          <a:xfrm>
            <a:off x="1219200" y="2624137"/>
            <a:ext cx="6105525" cy="2252663"/>
          </a:xfrm>
          <a:prstGeom prst="rect">
            <a:avLst/>
          </a:prstGeom>
          <a:noFill/>
          <a:ln w="9525">
            <a:solidFill>
              <a:schemeClr val="accent1"/>
            </a:solidFill>
            <a:miter lim="800000"/>
            <a:headEnd/>
            <a:tailEnd/>
          </a:ln>
        </p:spPr>
      </p:pic>
    </p:spTree>
    <p:extLst>
      <p:ext uri="{BB962C8B-B14F-4D97-AF65-F5344CB8AC3E}">
        <p14:creationId xmlns:p14="http://schemas.microsoft.com/office/powerpoint/2010/main" xmlns="" val="1228130975"/>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480131"/>
          </a:xfrm>
        </p:spPr>
        <p:txBody>
          <a:bodyPr/>
          <a:lstStyle/>
          <a:p>
            <a:r>
              <a:rPr lang="en-US" sz="2800"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7</a:t>
            </a:r>
            <a:r>
              <a:rPr lang="en-US" sz="2800"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Tính khấu hao và phân bổ khấu hao vào chi phí</a:t>
            </a:r>
            <a:endParaRPr lang="en-US" sz="2800" dirty="0"/>
          </a:p>
        </p:txBody>
      </p:sp>
      <p:sp>
        <p:nvSpPr>
          <p:cNvPr id="5" name="Title 1"/>
          <p:cNvSpPr txBox="1">
            <a:spLocks/>
          </p:cNvSpPr>
          <p:nvPr/>
        </p:nvSpPr>
        <p:spPr bwMode="auto">
          <a:xfrm>
            <a:off x="381000" y="990600"/>
            <a:ext cx="8382000"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marL="514350" indent="-514350">
              <a:lnSpc>
                <a:spcPct val="100000"/>
              </a:lnSpc>
              <a:spcBef>
                <a:spcPts val="1200"/>
              </a:spcBef>
              <a:defRPr/>
            </a:pPr>
            <a:r>
              <a:rPr lang="en-US" sz="2800" b="0" smtClean="0">
                <a:solidFill>
                  <a:srgbClr val="002060"/>
                </a:solidFill>
                <a:effectLst/>
                <a:latin typeface="Microsoft Sans Serif" pitchFamily="34" charset="0"/>
                <a:cs typeface="Microsoft Sans Serif" pitchFamily="34" charset="0"/>
              </a:rPr>
              <a:t>7.2.Bút toán phân bổ khấu hao TSCĐ</a:t>
            </a:r>
            <a:endParaRPr lang="en-US" sz="2800" b="0" dirty="0">
              <a:solidFill>
                <a:srgbClr val="002060"/>
              </a:solidFill>
              <a:effectLst/>
              <a:latin typeface="Microsoft Sans Serif" pitchFamily="34" charset="0"/>
              <a:cs typeface="Microsoft Sans Serif" pitchFamily="34" charset="0"/>
            </a:endParaRPr>
          </a:p>
        </p:txBody>
      </p:sp>
      <p:pic>
        <p:nvPicPr>
          <p:cNvPr id="4" name="Picture 3"/>
          <p:cNvPicPr/>
          <p:nvPr/>
        </p:nvPicPr>
        <p:blipFill>
          <a:blip r:embed="rId3"/>
          <a:srcRect/>
          <a:stretch>
            <a:fillRect/>
          </a:stretch>
        </p:blipFill>
        <p:spPr bwMode="auto">
          <a:xfrm>
            <a:off x="1371600" y="2405062"/>
            <a:ext cx="6096000" cy="2395538"/>
          </a:xfrm>
          <a:prstGeom prst="rect">
            <a:avLst/>
          </a:prstGeom>
          <a:noFill/>
          <a:ln w="9525">
            <a:noFill/>
            <a:miter lim="800000"/>
            <a:headEnd/>
            <a:tailEnd/>
          </a:ln>
        </p:spPr>
      </p:pic>
    </p:spTree>
    <p:extLst>
      <p:ext uri="{BB962C8B-B14F-4D97-AF65-F5344CB8AC3E}">
        <p14:creationId xmlns:p14="http://schemas.microsoft.com/office/powerpoint/2010/main" xmlns="" val="1228130975"/>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8</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Lên</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báo</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cáo</a:t>
            </a:r>
            <a:endParaRPr lang="en-US" sz="1800" dirty="0"/>
          </a:p>
        </p:txBody>
      </p:sp>
      <p:sp>
        <p:nvSpPr>
          <p:cNvPr id="6" name="Title 1"/>
          <p:cNvSpPr txBox="1">
            <a:spLocks/>
          </p:cNvSpPr>
          <p:nvPr/>
        </p:nvSpPr>
        <p:spPr bwMode="auto">
          <a:xfrm>
            <a:off x="381000" y="990600"/>
            <a:ext cx="8382000" cy="22775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marL="514350" indent="-514350">
              <a:lnSpc>
                <a:spcPct val="100000"/>
              </a:lnSpc>
              <a:spcBef>
                <a:spcPts val="1200"/>
              </a:spcBef>
              <a:buAutoNum type="arabicPeriod"/>
              <a:defRPr/>
            </a:pPr>
            <a:r>
              <a:rPr lang="en-US" sz="2800" b="0" smtClean="0">
                <a:solidFill>
                  <a:srgbClr val="002060"/>
                </a:solidFill>
                <a:effectLst/>
                <a:latin typeface="Microsoft Sans Serif" pitchFamily="34" charset="0"/>
                <a:cs typeface="Microsoft Sans Serif" pitchFamily="34" charset="0"/>
              </a:rPr>
              <a:t>Thẻ tài sản cố định</a:t>
            </a:r>
          </a:p>
          <a:p>
            <a:pPr marL="514350" indent="-514350">
              <a:lnSpc>
                <a:spcPct val="100000"/>
              </a:lnSpc>
              <a:spcBef>
                <a:spcPts val="1200"/>
              </a:spcBef>
              <a:buAutoNum type="arabicPeriod"/>
              <a:defRPr/>
            </a:pPr>
            <a:r>
              <a:rPr lang="en-US" sz="2800" b="0" smtClean="0">
                <a:solidFill>
                  <a:srgbClr val="002060"/>
                </a:solidFill>
                <a:effectLst/>
                <a:latin typeface="Microsoft Sans Serif" pitchFamily="34" charset="0"/>
                <a:cs typeface="Microsoft Sans Serif" pitchFamily="34" charset="0"/>
              </a:rPr>
              <a:t>Sổ tài sản cố định</a:t>
            </a:r>
          </a:p>
          <a:p>
            <a:pPr marL="514350" indent="-514350">
              <a:lnSpc>
                <a:spcPct val="100000"/>
              </a:lnSpc>
              <a:spcBef>
                <a:spcPts val="1200"/>
              </a:spcBef>
              <a:buAutoNum type="arabicPeriod"/>
              <a:defRPr/>
            </a:pPr>
            <a:r>
              <a:rPr lang="en-US" sz="2800" b="0" smtClean="0">
                <a:solidFill>
                  <a:srgbClr val="002060"/>
                </a:solidFill>
                <a:effectLst/>
                <a:latin typeface="Microsoft Sans Serif" pitchFamily="34" charset="0"/>
                <a:cs typeface="Microsoft Sans Serif" pitchFamily="34" charset="0"/>
              </a:rPr>
              <a:t>Báo cáo chi tiết tài sản cố định</a:t>
            </a:r>
          </a:p>
          <a:p>
            <a:pPr marL="514350" indent="-514350">
              <a:lnSpc>
                <a:spcPct val="100000"/>
              </a:lnSpc>
              <a:spcBef>
                <a:spcPts val="1200"/>
              </a:spcBef>
              <a:buAutoNum type="arabicPeriod"/>
              <a:defRPr/>
            </a:pPr>
            <a:r>
              <a:rPr lang="en-US" sz="2800" b="0" smtClean="0">
                <a:solidFill>
                  <a:srgbClr val="002060"/>
                </a:solidFill>
                <a:effectLst/>
                <a:latin typeface="Microsoft Sans Serif" pitchFamily="34" charset="0"/>
                <a:cs typeface="Microsoft Sans Serif" pitchFamily="34" charset="0"/>
              </a:rPr>
              <a:t>Bảng tính khấu hao TSCD</a:t>
            </a:r>
            <a:endParaRPr lang="en-US" sz="2800" b="0" smtClean="0">
              <a:solidFill>
                <a:srgbClr val="002060"/>
              </a:solidFill>
              <a:effectLst/>
              <a:latin typeface="Microsoft Sans Serif" pitchFamily="34" charset="0"/>
              <a:cs typeface="Microsoft Sans Serif" pitchFamily="34" charset="0"/>
            </a:endParaRPr>
          </a:p>
        </p:txBody>
      </p:sp>
    </p:spTree>
    <p:extLst>
      <p:ext uri="{BB962C8B-B14F-4D97-AF65-F5344CB8AC3E}">
        <p14:creationId xmlns:p14="http://schemas.microsoft.com/office/powerpoint/2010/main" xmlns="" val="2853163509"/>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8</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Lên</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báo</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cáo</a:t>
            </a:r>
            <a:endParaRPr lang="en-US" sz="1800" dirty="0"/>
          </a:p>
        </p:txBody>
      </p:sp>
      <p:sp>
        <p:nvSpPr>
          <p:cNvPr id="6" name="Title 1"/>
          <p:cNvSpPr txBox="1">
            <a:spLocks/>
          </p:cNvSpPr>
          <p:nvPr/>
        </p:nvSpPr>
        <p:spPr bwMode="auto">
          <a:xfrm>
            <a:off x="152400" y="990600"/>
            <a:ext cx="8382000" cy="4801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a:defRPr/>
            </a:pPr>
            <a:r>
              <a:rPr lang="en-US" sz="2800" dirty="0" smtClean="0">
                <a:solidFill>
                  <a:srgbClr val="002060"/>
                </a:solidFill>
                <a:effectLst/>
                <a:latin typeface="Arial" pitchFamily="34" charset="0"/>
                <a:cs typeface="Arial" pitchFamily="34" charset="0"/>
              </a:rPr>
              <a:t>8.1</a:t>
            </a:r>
            <a:r>
              <a:rPr lang="en-US" sz="2800" smtClean="0">
                <a:solidFill>
                  <a:srgbClr val="002060"/>
                </a:solidFill>
                <a:effectLst/>
                <a:latin typeface="Arial" pitchFamily="34" charset="0"/>
                <a:cs typeface="Arial" pitchFamily="34" charset="0"/>
              </a:rPr>
              <a:t>. </a:t>
            </a:r>
            <a:r>
              <a:rPr lang="en-US" sz="2800" smtClean="0">
                <a:solidFill>
                  <a:srgbClr val="002060"/>
                </a:solidFill>
                <a:effectLst/>
                <a:latin typeface="Arial" pitchFamily="34" charset="0"/>
                <a:cs typeface="Arial" pitchFamily="34" charset="0"/>
              </a:rPr>
              <a:t>Thẻ TCSĐ</a:t>
            </a:r>
            <a:endParaRPr lang="en-US" sz="2800" dirty="0">
              <a:solidFill>
                <a:srgbClr val="002060"/>
              </a:solidFill>
              <a:effectLst/>
              <a:latin typeface="Arial" pitchFamily="34" charset="0"/>
              <a:cs typeface="Arial" pitchFamily="34" charset="0"/>
            </a:endParaRPr>
          </a:p>
        </p:txBody>
      </p:sp>
      <p:pic>
        <p:nvPicPr>
          <p:cNvPr id="7" name="Picture 6"/>
          <p:cNvPicPr/>
          <p:nvPr/>
        </p:nvPicPr>
        <p:blipFill>
          <a:blip r:embed="rId3"/>
          <a:srcRect/>
          <a:stretch>
            <a:fillRect/>
          </a:stretch>
        </p:blipFill>
        <p:spPr bwMode="auto">
          <a:xfrm>
            <a:off x="1447800" y="2362200"/>
            <a:ext cx="5943600" cy="2133600"/>
          </a:xfrm>
          <a:prstGeom prst="rect">
            <a:avLst/>
          </a:prstGeom>
          <a:noFill/>
          <a:ln w="9525">
            <a:noFill/>
            <a:miter lim="800000"/>
            <a:headEnd/>
            <a:tailEnd/>
          </a:ln>
        </p:spPr>
      </p:pic>
    </p:spTree>
    <p:extLst>
      <p:ext uri="{BB962C8B-B14F-4D97-AF65-F5344CB8AC3E}">
        <p14:creationId xmlns:p14="http://schemas.microsoft.com/office/powerpoint/2010/main" xmlns="" val="769773642"/>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8</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Lên</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báo</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cáo</a:t>
            </a:r>
            <a:endParaRPr lang="en-US" sz="1800" dirty="0"/>
          </a:p>
        </p:txBody>
      </p:sp>
      <p:sp>
        <p:nvSpPr>
          <p:cNvPr id="6" name="Title 1"/>
          <p:cNvSpPr txBox="1">
            <a:spLocks/>
          </p:cNvSpPr>
          <p:nvPr/>
        </p:nvSpPr>
        <p:spPr bwMode="auto">
          <a:xfrm>
            <a:off x="152400" y="990600"/>
            <a:ext cx="8382000" cy="4801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a:defRPr/>
            </a:pPr>
            <a:r>
              <a:rPr lang="en-US" sz="2800" smtClean="0">
                <a:solidFill>
                  <a:srgbClr val="002060"/>
                </a:solidFill>
                <a:effectLst/>
                <a:latin typeface="Arial" pitchFamily="34" charset="0"/>
                <a:cs typeface="Arial" pitchFamily="34" charset="0"/>
              </a:rPr>
              <a:t>8.2. </a:t>
            </a:r>
            <a:r>
              <a:rPr lang="en-US" sz="2800" smtClean="0">
                <a:solidFill>
                  <a:srgbClr val="002060"/>
                </a:solidFill>
                <a:effectLst/>
                <a:latin typeface="Arial" pitchFamily="34" charset="0"/>
                <a:cs typeface="Arial" pitchFamily="34" charset="0"/>
              </a:rPr>
              <a:t>Sổ tài sản cố định</a:t>
            </a:r>
            <a:endParaRPr lang="en-US" sz="2800" dirty="0">
              <a:solidFill>
                <a:srgbClr val="002060"/>
              </a:solidFill>
              <a:effectLst/>
              <a:latin typeface="Arial" pitchFamily="34" charset="0"/>
              <a:cs typeface="Arial" pitchFamily="34" charset="0"/>
            </a:endParaRPr>
          </a:p>
        </p:txBody>
      </p:sp>
      <p:pic>
        <p:nvPicPr>
          <p:cNvPr id="7" name="Picture 6"/>
          <p:cNvPicPr/>
          <p:nvPr/>
        </p:nvPicPr>
        <p:blipFill>
          <a:blip r:embed="rId3"/>
          <a:srcRect/>
          <a:stretch>
            <a:fillRect/>
          </a:stretch>
        </p:blipFill>
        <p:spPr bwMode="auto">
          <a:xfrm>
            <a:off x="1828800" y="1933575"/>
            <a:ext cx="5486400" cy="2990850"/>
          </a:xfrm>
          <a:prstGeom prst="rect">
            <a:avLst/>
          </a:prstGeom>
          <a:noFill/>
          <a:ln w="9525">
            <a:noFill/>
            <a:miter lim="800000"/>
            <a:headEnd/>
            <a:tailEnd/>
          </a:ln>
        </p:spPr>
      </p:pic>
    </p:spTree>
    <p:extLst>
      <p:ext uri="{BB962C8B-B14F-4D97-AF65-F5344CB8AC3E}">
        <p14:creationId xmlns:p14="http://schemas.microsoft.com/office/powerpoint/2010/main" xmlns="" val="769773642"/>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8</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Lên</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báo</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cáo</a:t>
            </a:r>
            <a:endParaRPr lang="en-US" sz="1800" dirty="0"/>
          </a:p>
        </p:txBody>
      </p:sp>
      <p:sp>
        <p:nvSpPr>
          <p:cNvPr id="6" name="Title 1"/>
          <p:cNvSpPr txBox="1">
            <a:spLocks/>
          </p:cNvSpPr>
          <p:nvPr/>
        </p:nvSpPr>
        <p:spPr bwMode="auto">
          <a:xfrm>
            <a:off x="152400" y="990600"/>
            <a:ext cx="8382000" cy="4801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a:defRPr/>
            </a:pPr>
            <a:r>
              <a:rPr lang="en-US" sz="2800" smtClean="0">
                <a:solidFill>
                  <a:srgbClr val="002060"/>
                </a:solidFill>
                <a:effectLst/>
                <a:latin typeface="Arial" pitchFamily="34" charset="0"/>
                <a:cs typeface="Arial" pitchFamily="34" charset="0"/>
              </a:rPr>
              <a:t>8.3. </a:t>
            </a:r>
            <a:r>
              <a:rPr lang="en-US" sz="2800" smtClean="0">
                <a:solidFill>
                  <a:srgbClr val="002060"/>
                </a:solidFill>
                <a:effectLst/>
                <a:latin typeface="Arial" pitchFamily="34" charset="0"/>
                <a:cs typeface="Arial" pitchFamily="34" charset="0"/>
              </a:rPr>
              <a:t>Báo cáo chi tiết TSCĐ</a:t>
            </a:r>
            <a:endParaRPr lang="en-US" sz="2800" dirty="0">
              <a:solidFill>
                <a:srgbClr val="002060"/>
              </a:solidFill>
              <a:effectLst/>
              <a:latin typeface="Arial" pitchFamily="34" charset="0"/>
              <a:cs typeface="Arial" pitchFamily="34" charset="0"/>
            </a:endParaRPr>
          </a:p>
        </p:txBody>
      </p:sp>
      <p:pic>
        <p:nvPicPr>
          <p:cNvPr id="5" name="Picture 4"/>
          <p:cNvPicPr/>
          <p:nvPr/>
        </p:nvPicPr>
        <p:blipFill>
          <a:blip r:embed="rId3"/>
          <a:srcRect/>
          <a:stretch>
            <a:fillRect/>
          </a:stretch>
        </p:blipFill>
        <p:spPr bwMode="auto">
          <a:xfrm>
            <a:off x="1600200" y="1824037"/>
            <a:ext cx="6096000" cy="3967163"/>
          </a:xfrm>
          <a:prstGeom prst="rect">
            <a:avLst/>
          </a:prstGeom>
          <a:noFill/>
          <a:ln w="9525">
            <a:solidFill>
              <a:schemeClr val="accent1"/>
            </a:solidFill>
            <a:miter lim="800000"/>
            <a:headEnd/>
            <a:tailEnd/>
          </a:ln>
        </p:spPr>
      </p:pic>
    </p:spTree>
    <p:extLst>
      <p:ext uri="{BB962C8B-B14F-4D97-AF65-F5344CB8AC3E}">
        <p14:creationId xmlns:p14="http://schemas.microsoft.com/office/powerpoint/2010/main" xmlns="" val="769773642"/>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8</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Lên</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báo</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cáo</a:t>
            </a:r>
            <a:endParaRPr lang="en-US" sz="1800" dirty="0"/>
          </a:p>
        </p:txBody>
      </p:sp>
      <p:sp>
        <p:nvSpPr>
          <p:cNvPr id="6" name="Title 1"/>
          <p:cNvSpPr txBox="1">
            <a:spLocks/>
          </p:cNvSpPr>
          <p:nvPr/>
        </p:nvSpPr>
        <p:spPr bwMode="auto">
          <a:xfrm>
            <a:off x="152400" y="990600"/>
            <a:ext cx="8382000" cy="4801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a:defRPr/>
            </a:pPr>
            <a:r>
              <a:rPr lang="en-US" sz="2800" smtClean="0">
                <a:solidFill>
                  <a:srgbClr val="002060"/>
                </a:solidFill>
                <a:effectLst/>
                <a:latin typeface="Arial" pitchFamily="34" charset="0"/>
                <a:cs typeface="Arial" pitchFamily="34" charset="0"/>
              </a:rPr>
              <a:t>8.4. </a:t>
            </a:r>
            <a:r>
              <a:rPr lang="en-US" sz="2800" smtClean="0">
                <a:solidFill>
                  <a:srgbClr val="002060"/>
                </a:solidFill>
                <a:effectLst/>
                <a:latin typeface="Arial" pitchFamily="34" charset="0"/>
                <a:cs typeface="Arial" pitchFamily="34" charset="0"/>
              </a:rPr>
              <a:t>bảng phân bổ khấu hao TSCĐ</a:t>
            </a:r>
            <a:endParaRPr lang="en-US" sz="2800" dirty="0">
              <a:solidFill>
                <a:srgbClr val="002060"/>
              </a:solidFill>
              <a:effectLst/>
              <a:latin typeface="Arial" pitchFamily="34" charset="0"/>
              <a:cs typeface="Arial" pitchFamily="34" charset="0"/>
            </a:endParaRPr>
          </a:p>
        </p:txBody>
      </p:sp>
      <p:pic>
        <p:nvPicPr>
          <p:cNvPr id="5" name="Picture 4"/>
          <p:cNvPicPr/>
          <p:nvPr/>
        </p:nvPicPr>
        <p:blipFill>
          <a:blip r:embed="rId3"/>
          <a:srcRect/>
          <a:stretch>
            <a:fillRect/>
          </a:stretch>
        </p:blipFill>
        <p:spPr bwMode="auto">
          <a:xfrm>
            <a:off x="1828800" y="2514600"/>
            <a:ext cx="5486400" cy="1828800"/>
          </a:xfrm>
          <a:prstGeom prst="rect">
            <a:avLst/>
          </a:prstGeom>
          <a:noFill/>
          <a:ln w="9525">
            <a:solidFill>
              <a:schemeClr val="accent1"/>
            </a:solidFill>
            <a:miter lim="800000"/>
            <a:headEnd/>
            <a:tailEnd/>
          </a:ln>
        </p:spPr>
      </p:pic>
    </p:spTree>
    <p:extLst>
      <p:ext uri="{BB962C8B-B14F-4D97-AF65-F5344CB8AC3E}">
        <p14:creationId xmlns:p14="http://schemas.microsoft.com/office/powerpoint/2010/main" xmlns="" val="769773642"/>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1. </a:t>
            </a:r>
            <a:r>
              <a:rPr lang="en-US" kern="120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Sơ</a:t>
            </a:r>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đồ</a:t>
            </a:r>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hạch</a:t>
            </a:r>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toán</a:t>
            </a:r>
            <a:r>
              <a:rPr lang="en-US" kern="120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endParaRPr lang="en-US" dirty="0"/>
          </a:p>
        </p:txBody>
      </p:sp>
      <p:sp>
        <p:nvSpPr>
          <p:cNvPr id="6" name="Title 1"/>
          <p:cNvSpPr txBox="1">
            <a:spLocks/>
          </p:cNvSpPr>
          <p:nvPr/>
        </p:nvSpPr>
        <p:spPr bwMode="auto">
          <a:xfrm>
            <a:off x="152400" y="990600"/>
            <a:ext cx="8382000" cy="4247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a:defRPr/>
            </a:pPr>
            <a:r>
              <a:rPr lang="en-US" sz="2400" dirty="0" smtClean="0">
                <a:solidFill>
                  <a:srgbClr val="002060"/>
                </a:solidFill>
                <a:effectLst/>
                <a:latin typeface="Arial" pitchFamily="34" charset="0"/>
                <a:cs typeface="Arial" pitchFamily="34" charset="0"/>
              </a:rPr>
              <a:t>1.1. </a:t>
            </a:r>
            <a:r>
              <a:rPr lang="en-US" sz="2400" dirty="0" err="1" smtClean="0">
                <a:solidFill>
                  <a:srgbClr val="002060"/>
                </a:solidFill>
                <a:effectLst/>
                <a:latin typeface="Arial" pitchFamily="34" charset="0"/>
                <a:cs typeface="Arial" pitchFamily="34" charset="0"/>
              </a:rPr>
              <a:t>Sơ</a:t>
            </a:r>
            <a:r>
              <a:rPr lang="en-US" sz="2400" dirty="0" smtClean="0">
                <a:solidFill>
                  <a:srgbClr val="002060"/>
                </a:solidFill>
                <a:effectLst/>
                <a:latin typeface="Arial" pitchFamily="34" charset="0"/>
                <a:cs typeface="Arial" pitchFamily="34" charset="0"/>
              </a:rPr>
              <a:t> </a:t>
            </a:r>
            <a:r>
              <a:rPr lang="en-US" sz="2400" dirty="0" err="1" smtClean="0">
                <a:solidFill>
                  <a:srgbClr val="002060"/>
                </a:solidFill>
                <a:effectLst/>
                <a:latin typeface="Arial" pitchFamily="34" charset="0"/>
                <a:cs typeface="Arial" pitchFamily="34" charset="0"/>
              </a:rPr>
              <a:t>đồ</a:t>
            </a:r>
            <a:r>
              <a:rPr lang="en-US" sz="2400" dirty="0" smtClean="0">
                <a:solidFill>
                  <a:srgbClr val="002060"/>
                </a:solidFill>
                <a:effectLst/>
                <a:latin typeface="Arial" pitchFamily="34" charset="0"/>
                <a:cs typeface="Arial" pitchFamily="34" charset="0"/>
              </a:rPr>
              <a:t> </a:t>
            </a:r>
            <a:r>
              <a:rPr lang="en-US" sz="2400" dirty="0" err="1" smtClean="0">
                <a:solidFill>
                  <a:srgbClr val="002060"/>
                </a:solidFill>
                <a:effectLst/>
                <a:latin typeface="Arial" pitchFamily="34" charset="0"/>
                <a:cs typeface="Arial" pitchFamily="34" charset="0"/>
              </a:rPr>
              <a:t>hạch</a:t>
            </a:r>
            <a:r>
              <a:rPr lang="en-US" sz="2400" dirty="0" smtClean="0">
                <a:solidFill>
                  <a:srgbClr val="002060"/>
                </a:solidFill>
                <a:effectLst/>
                <a:latin typeface="Arial" pitchFamily="34" charset="0"/>
                <a:cs typeface="Arial" pitchFamily="34" charset="0"/>
              </a:rPr>
              <a:t> </a:t>
            </a:r>
            <a:r>
              <a:rPr lang="en-US" sz="2400" err="1" smtClean="0">
                <a:solidFill>
                  <a:srgbClr val="002060"/>
                </a:solidFill>
                <a:effectLst/>
                <a:latin typeface="Arial" pitchFamily="34" charset="0"/>
                <a:cs typeface="Arial" pitchFamily="34" charset="0"/>
              </a:rPr>
              <a:t>toán</a:t>
            </a:r>
            <a:r>
              <a:rPr lang="en-US" sz="2400" smtClean="0">
                <a:solidFill>
                  <a:srgbClr val="002060"/>
                </a:solidFill>
                <a:effectLst/>
                <a:latin typeface="Arial" pitchFamily="34" charset="0"/>
                <a:cs typeface="Arial" pitchFamily="34" charset="0"/>
              </a:rPr>
              <a:t> </a:t>
            </a:r>
            <a:r>
              <a:rPr lang="en-US" sz="2400" smtClean="0">
                <a:solidFill>
                  <a:srgbClr val="002060"/>
                </a:solidFill>
                <a:effectLst/>
                <a:latin typeface="Arial" pitchFamily="34" charset="0"/>
                <a:cs typeface="Arial" pitchFamily="34" charset="0"/>
              </a:rPr>
              <a:t>kế toán TSCĐ</a:t>
            </a:r>
            <a:endParaRPr lang="en-US" sz="2400" dirty="0">
              <a:solidFill>
                <a:srgbClr val="002060"/>
              </a:solidFill>
              <a:effectLst/>
              <a:latin typeface="Arial" pitchFamily="34" charset="0"/>
              <a:cs typeface="Arial" pitchFamily="34" charset="0"/>
            </a:endParaRPr>
          </a:p>
        </p:txBody>
      </p:sp>
      <p:sp>
        <p:nvSpPr>
          <p:cNvPr id="4124" name="Rectangle 2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125" name="Rectangle 2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127" name="Rectangle 3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128" name="Rectangle 3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7168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1681" name="Object 1"/>
          <p:cNvGraphicFramePr>
            <a:graphicFrameLocks noChangeAspect="1"/>
          </p:cNvGraphicFramePr>
          <p:nvPr/>
        </p:nvGraphicFramePr>
        <p:xfrm>
          <a:off x="990600" y="1981200"/>
          <a:ext cx="5114925" cy="2095500"/>
        </p:xfrm>
        <a:graphic>
          <a:graphicData uri="http://schemas.openxmlformats.org/presentationml/2006/ole">
            <p:oleObj spid="_x0000_s71681" r:id="rId4" imgW="7350086" imgH="3016418" progId="Visio.Drawing.11">
              <p:embed/>
            </p:oleObj>
          </a:graphicData>
        </a:graphic>
      </p:graphicFrame>
      <p:sp>
        <p:nvSpPr>
          <p:cNvPr id="7168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1683" name="Object 3"/>
          <p:cNvGraphicFramePr>
            <a:graphicFrameLocks noChangeAspect="1"/>
          </p:cNvGraphicFramePr>
          <p:nvPr/>
        </p:nvGraphicFramePr>
        <p:xfrm>
          <a:off x="1066800" y="4495800"/>
          <a:ext cx="5114925" cy="1762125"/>
        </p:xfrm>
        <a:graphic>
          <a:graphicData uri="http://schemas.openxmlformats.org/presentationml/2006/ole">
            <p:oleObj spid="_x0000_s71683" r:id="rId5" imgW="4349919" imgH="1758887" progId="Visio.Drawing.11">
              <p:embed/>
            </p:oleObj>
          </a:graphicData>
        </a:graphic>
      </p:graphicFrame>
      <p:sp>
        <p:nvSpPr>
          <p:cNvPr id="13" name="TextBox 12"/>
          <p:cNvSpPr txBox="1"/>
          <p:nvPr/>
        </p:nvSpPr>
        <p:spPr>
          <a:xfrm>
            <a:off x="762000" y="4038600"/>
            <a:ext cx="2971800" cy="369332"/>
          </a:xfrm>
          <a:prstGeom prst="rect">
            <a:avLst/>
          </a:prstGeom>
          <a:noFill/>
        </p:spPr>
        <p:txBody>
          <a:bodyPr wrap="square" rtlCol="0">
            <a:spAutoFit/>
          </a:bodyPr>
          <a:lstStyle/>
          <a:p>
            <a:r>
              <a:rPr lang="en-US" smtClean="0">
                <a:solidFill>
                  <a:srgbClr val="0000CC"/>
                </a:solidFill>
                <a:latin typeface="Arial" pitchFamily="34" charset="0"/>
              </a:rPr>
              <a:t>Trích khấu hao TSCĐ</a:t>
            </a:r>
            <a:endParaRPr lang="en-US">
              <a:solidFill>
                <a:srgbClr val="0000CC"/>
              </a:solidFill>
              <a:latin typeface="Arial" pitchFamily="34" charset="0"/>
            </a:endParaRPr>
          </a:p>
        </p:txBody>
      </p:sp>
      <p:sp>
        <p:nvSpPr>
          <p:cNvPr id="14" name="TextBox 13"/>
          <p:cNvSpPr txBox="1"/>
          <p:nvPr/>
        </p:nvSpPr>
        <p:spPr>
          <a:xfrm>
            <a:off x="762000" y="1447800"/>
            <a:ext cx="2971800" cy="369332"/>
          </a:xfrm>
          <a:prstGeom prst="rect">
            <a:avLst/>
          </a:prstGeom>
          <a:noFill/>
        </p:spPr>
        <p:txBody>
          <a:bodyPr wrap="square" rtlCol="0">
            <a:spAutoFit/>
          </a:bodyPr>
          <a:lstStyle/>
          <a:p>
            <a:r>
              <a:rPr lang="en-US" smtClean="0">
                <a:solidFill>
                  <a:srgbClr val="0000CC"/>
                </a:solidFill>
                <a:latin typeface="Arial" pitchFamily="34" charset="0"/>
              </a:rPr>
              <a:t>Tăng giảm TSCĐ</a:t>
            </a:r>
            <a:endParaRPr lang="en-US">
              <a:solidFill>
                <a:srgbClr val="0000CC"/>
              </a:solidFill>
              <a:latin typeface="Arial" pitchFamily="34" charset="0"/>
            </a:endParaRPr>
          </a:p>
        </p:txBody>
      </p:sp>
    </p:spTree>
    <p:extLst>
      <p:ext uri="{BB962C8B-B14F-4D97-AF65-F5344CB8AC3E}">
        <p14:creationId xmlns:p14="http://schemas.microsoft.com/office/powerpoint/2010/main" xmlns="" val="1299104846"/>
      </p:ext>
    </p:extLst>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3400" y="2316163"/>
            <a:ext cx="8077200" cy="585787"/>
          </a:xfrm>
        </p:spPr>
        <p:txBody>
          <a:bodyPr/>
          <a:lstStyle/>
          <a:p>
            <a:pPr algn="ctr"/>
            <a:r>
              <a:rPr lang="en-US" kern="120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Xin</a:t>
            </a:r>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cám</a:t>
            </a:r>
            <a:r>
              <a:rPr lang="en-US" kern="120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ơn đã lắng nghe bài giảng!</a:t>
            </a:r>
            <a:endPar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endParaRPr>
          </a:p>
        </p:txBody>
      </p:sp>
    </p:spTree>
    <p:extLst>
      <p:ext uri="{BB962C8B-B14F-4D97-AF65-F5344CB8AC3E}">
        <p14:creationId xmlns:p14="http://schemas.microsoft.com/office/powerpoint/2010/main" xmlns="" val="2245064468"/>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2</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Quy</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trình</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nghiệp</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vụ</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endParaRPr lang="en-US" dirty="0"/>
          </a:p>
        </p:txBody>
      </p:sp>
      <p:sp>
        <p:nvSpPr>
          <p:cNvPr id="5" name="Title 1"/>
          <p:cNvSpPr txBox="1">
            <a:spLocks/>
          </p:cNvSpPr>
          <p:nvPr/>
        </p:nvSpPr>
        <p:spPr bwMode="auto">
          <a:xfrm>
            <a:off x="152400" y="990600"/>
            <a:ext cx="8382000"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marL="971550" lvl="1" indent="-514350">
              <a:spcBef>
                <a:spcPts val="1200"/>
              </a:spcBef>
              <a:defRPr/>
            </a:pPr>
            <a:r>
              <a:rPr lang="en-US" sz="2000" smtClean="0">
                <a:solidFill>
                  <a:srgbClr val="002060"/>
                </a:solidFill>
                <a:effectLst/>
                <a:latin typeface="Arial" pitchFamily="34" charset="0"/>
              </a:rPr>
              <a:t>Quy trình </a:t>
            </a:r>
            <a:r>
              <a:rPr lang="en-US" sz="2000" smtClean="0">
                <a:solidFill>
                  <a:srgbClr val="002060"/>
                </a:solidFill>
                <a:effectLst/>
                <a:latin typeface="Arial" pitchFamily="34" charset="0"/>
              </a:rPr>
              <a:t>luân chuyển thực hiện giao nhận tài sản</a:t>
            </a:r>
            <a:endParaRPr lang="en-US" sz="2000" dirty="0" smtClean="0">
              <a:solidFill>
                <a:srgbClr val="002060"/>
              </a:solidFill>
              <a:effectLst/>
              <a:latin typeface="Arial" pitchFamily="34" charset="0"/>
            </a:endParaRPr>
          </a:p>
        </p:txBody>
      </p:sp>
      <p:pic>
        <p:nvPicPr>
          <p:cNvPr id="6" name="Picture 5"/>
          <p:cNvPicPr/>
          <p:nvPr/>
        </p:nvPicPr>
        <p:blipFill>
          <a:blip r:embed="rId3" cstate="print"/>
          <a:srcRect/>
          <a:stretch>
            <a:fillRect/>
          </a:stretch>
        </p:blipFill>
        <p:spPr bwMode="auto">
          <a:xfrm>
            <a:off x="1600200" y="2057400"/>
            <a:ext cx="5638800" cy="3535566"/>
          </a:xfrm>
          <a:prstGeom prst="rect">
            <a:avLst/>
          </a:prstGeom>
          <a:noFill/>
          <a:ln w="9525">
            <a:noFill/>
            <a:miter lim="800000"/>
            <a:headEnd/>
            <a:tailEnd/>
          </a:ln>
        </p:spPr>
      </p:pic>
    </p:spTree>
    <p:extLst>
      <p:ext uri="{BB962C8B-B14F-4D97-AF65-F5344CB8AC3E}">
        <p14:creationId xmlns:p14="http://schemas.microsoft.com/office/powerpoint/2010/main" xmlns="" val="225161918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2</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Quy</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trình</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nghiệp</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vụ</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endParaRPr lang="en-US" dirty="0"/>
          </a:p>
        </p:txBody>
      </p:sp>
      <p:sp>
        <p:nvSpPr>
          <p:cNvPr id="5" name="Title 1"/>
          <p:cNvSpPr txBox="1">
            <a:spLocks/>
          </p:cNvSpPr>
          <p:nvPr/>
        </p:nvSpPr>
        <p:spPr bwMode="auto">
          <a:xfrm>
            <a:off x="152400" y="990600"/>
            <a:ext cx="8382000"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marL="971550" lvl="1" indent="-514350">
              <a:spcBef>
                <a:spcPts val="1200"/>
              </a:spcBef>
              <a:defRPr/>
            </a:pPr>
            <a:r>
              <a:rPr lang="en-US" sz="2000" smtClean="0">
                <a:solidFill>
                  <a:srgbClr val="002060"/>
                </a:solidFill>
                <a:effectLst/>
                <a:latin typeface="Arial" pitchFamily="34" charset="0"/>
              </a:rPr>
              <a:t>Quy trình </a:t>
            </a:r>
            <a:r>
              <a:rPr lang="en-US" sz="2000" smtClean="0">
                <a:solidFill>
                  <a:srgbClr val="002060"/>
                </a:solidFill>
                <a:effectLst/>
                <a:latin typeface="Arial" pitchFamily="34" charset="0"/>
              </a:rPr>
              <a:t>luân chuyển thực hiện giao nhận tài sản – biên bản giao nhận tài sản</a:t>
            </a:r>
            <a:endParaRPr lang="en-US" sz="2000" dirty="0" smtClean="0">
              <a:solidFill>
                <a:srgbClr val="002060"/>
              </a:solidFill>
              <a:effectLst/>
              <a:latin typeface="Arial" pitchFamily="34" charset="0"/>
            </a:endParaRPr>
          </a:p>
        </p:txBody>
      </p:sp>
      <p:pic>
        <p:nvPicPr>
          <p:cNvPr id="7" name="Picture 6" descr="1.png"/>
          <p:cNvPicPr/>
          <p:nvPr/>
        </p:nvPicPr>
        <p:blipFill>
          <a:blip r:embed="rId3"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pic="http://schemas.openxmlformats.org/drawingml/2006/picture" xmlns:lc="http://schemas.openxmlformats.org/drawingml/2006/lockedCanvas" val="0"/>
              </a:ext>
            </a:extLst>
          </a:blip>
          <a:stretch>
            <a:fillRect/>
          </a:stretch>
        </p:blipFill>
        <p:spPr>
          <a:xfrm>
            <a:off x="1752600" y="1676400"/>
            <a:ext cx="5715000" cy="4614862"/>
          </a:xfrm>
          <a:prstGeom prst="rect">
            <a:avLst/>
          </a:prstGeom>
          <a:ln>
            <a:solidFill>
              <a:schemeClr val="accent1"/>
            </a:solidFill>
          </a:ln>
        </p:spPr>
      </p:pic>
    </p:spTree>
    <p:extLst>
      <p:ext uri="{BB962C8B-B14F-4D97-AF65-F5344CB8AC3E}">
        <p14:creationId xmlns:p14="http://schemas.microsoft.com/office/powerpoint/2010/main" xmlns="" val="2251619184"/>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2</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Quy</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trình</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nghiệp</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vụ</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endParaRPr lang="en-US" dirty="0"/>
          </a:p>
        </p:txBody>
      </p:sp>
      <p:sp>
        <p:nvSpPr>
          <p:cNvPr id="5" name="Title 1"/>
          <p:cNvSpPr txBox="1">
            <a:spLocks/>
          </p:cNvSpPr>
          <p:nvPr/>
        </p:nvSpPr>
        <p:spPr bwMode="auto">
          <a:xfrm>
            <a:off x="152400" y="990600"/>
            <a:ext cx="8382000"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marL="971550" lvl="1" indent="-514350">
              <a:spcBef>
                <a:spcPts val="1200"/>
              </a:spcBef>
              <a:defRPr/>
            </a:pPr>
            <a:r>
              <a:rPr lang="en-US" sz="2000" smtClean="0">
                <a:solidFill>
                  <a:srgbClr val="002060"/>
                </a:solidFill>
                <a:effectLst/>
                <a:latin typeface="Arial" pitchFamily="34" charset="0"/>
              </a:rPr>
              <a:t>Quy trình thực </a:t>
            </a:r>
            <a:r>
              <a:rPr lang="en-US" sz="2000" smtClean="0">
                <a:solidFill>
                  <a:srgbClr val="002060"/>
                </a:solidFill>
                <a:effectLst/>
                <a:latin typeface="Arial" pitchFamily="34" charset="0"/>
              </a:rPr>
              <a:t>hiện thanh lý tài sản</a:t>
            </a:r>
            <a:endParaRPr lang="en-US" sz="2000" dirty="0" smtClean="0">
              <a:solidFill>
                <a:srgbClr val="002060"/>
              </a:solidFill>
              <a:effectLst/>
              <a:latin typeface="Arial" pitchFamily="34" charset="0"/>
            </a:endParaRPr>
          </a:p>
        </p:txBody>
      </p:sp>
      <p:pic>
        <p:nvPicPr>
          <p:cNvPr id="4" name="Picture 3"/>
          <p:cNvPicPr/>
          <p:nvPr/>
        </p:nvPicPr>
        <p:blipFill>
          <a:blip r:embed="rId3" cstate="print"/>
          <a:srcRect/>
          <a:stretch>
            <a:fillRect/>
          </a:stretch>
        </p:blipFill>
        <p:spPr bwMode="auto">
          <a:xfrm>
            <a:off x="1295400" y="2057400"/>
            <a:ext cx="6248400" cy="3606486"/>
          </a:xfrm>
          <a:prstGeom prst="rect">
            <a:avLst/>
          </a:prstGeom>
          <a:noFill/>
          <a:ln w="9525">
            <a:noFill/>
            <a:miter lim="800000"/>
            <a:headEnd/>
            <a:tailEnd/>
          </a:ln>
        </p:spPr>
      </p:pic>
    </p:spTree>
    <p:extLst>
      <p:ext uri="{BB962C8B-B14F-4D97-AF65-F5344CB8AC3E}">
        <p14:creationId xmlns:p14="http://schemas.microsoft.com/office/powerpoint/2010/main" xmlns="" val="2251619184"/>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2</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Quy</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trình</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nghiệp</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vụ</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endParaRPr lang="en-US" dirty="0"/>
          </a:p>
        </p:txBody>
      </p:sp>
      <p:sp>
        <p:nvSpPr>
          <p:cNvPr id="5" name="Title 1"/>
          <p:cNvSpPr txBox="1">
            <a:spLocks/>
          </p:cNvSpPr>
          <p:nvPr/>
        </p:nvSpPr>
        <p:spPr bwMode="auto">
          <a:xfrm>
            <a:off x="152400" y="990600"/>
            <a:ext cx="8382000"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marL="971550" lvl="1" indent="-514350">
              <a:spcBef>
                <a:spcPts val="1200"/>
              </a:spcBef>
              <a:defRPr/>
            </a:pPr>
            <a:r>
              <a:rPr lang="en-US" sz="2000" smtClean="0">
                <a:solidFill>
                  <a:srgbClr val="002060"/>
                </a:solidFill>
                <a:effectLst/>
                <a:latin typeface="Arial" pitchFamily="34" charset="0"/>
              </a:rPr>
              <a:t>Quy trình thực </a:t>
            </a:r>
            <a:r>
              <a:rPr lang="en-US" sz="2000" smtClean="0">
                <a:solidFill>
                  <a:srgbClr val="002060"/>
                </a:solidFill>
                <a:effectLst/>
                <a:latin typeface="Arial" pitchFamily="34" charset="0"/>
              </a:rPr>
              <a:t>hiện thanh lý tài sản – biên bản thanh lý tài sản</a:t>
            </a:r>
            <a:endParaRPr lang="en-US" sz="2000" dirty="0" smtClean="0">
              <a:solidFill>
                <a:srgbClr val="002060"/>
              </a:solidFill>
              <a:effectLst/>
              <a:latin typeface="Arial" pitchFamily="34" charset="0"/>
            </a:endParaRPr>
          </a:p>
        </p:txBody>
      </p:sp>
      <p:pic>
        <p:nvPicPr>
          <p:cNvPr id="4" name="Picture 3" descr="2.png"/>
          <p:cNvPicPr/>
          <p:nvPr/>
        </p:nvPicPr>
        <p:blipFill>
          <a:blip r:embed="rId3" cstate="print"/>
          <a:stretch>
            <a:fillRect/>
          </a:stretch>
        </p:blipFill>
        <p:spPr>
          <a:xfrm>
            <a:off x="1981200" y="1447800"/>
            <a:ext cx="5093164" cy="4724400"/>
          </a:xfrm>
          <a:prstGeom prst="rect">
            <a:avLst/>
          </a:prstGeom>
          <a:ln>
            <a:solidFill>
              <a:schemeClr val="accent1"/>
            </a:solidFill>
          </a:ln>
        </p:spPr>
      </p:pic>
    </p:spTree>
    <p:extLst>
      <p:ext uri="{BB962C8B-B14F-4D97-AF65-F5344CB8AC3E}">
        <p14:creationId xmlns:p14="http://schemas.microsoft.com/office/powerpoint/2010/main" xmlns="" val="2251619184"/>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2</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Quy</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trình</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nghiệp</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kern="120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vụ</a:t>
            </a:r>
            <a:r>
              <a:rPr lang="en-US"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endParaRPr lang="en-US" dirty="0"/>
          </a:p>
        </p:txBody>
      </p:sp>
      <p:sp>
        <p:nvSpPr>
          <p:cNvPr id="5" name="Title 1"/>
          <p:cNvSpPr txBox="1">
            <a:spLocks/>
          </p:cNvSpPr>
          <p:nvPr/>
        </p:nvSpPr>
        <p:spPr bwMode="auto">
          <a:xfrm>
            <a:off x="0" y="990600"/>
            <a:ext cx="8382000" cy="166199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marL="971550" lvl="1" indent="-514350">
              <a:spcBef>
                <a:spcPts val="1200"/>
              </a:spcBef>
              <a:defRPr/>
            </a:pPr>
            <a:r>
              <a:rPr lang="en-US" sz="2000" smtClean="0">
                <a:solidFill>
                  <a:srgbClr val="002060"/>
                </a:solidFill>
                <a:effectLst/>
                <a:latin typeface="Arial" pitchFamily="34" charset="0"/>
              </a:rPr>
              <a:t>Các phương pháp tính khấu hao TSCD</a:t>
            </a:r>
          </a:p>
          <a:p>
            <a:pPr marL="971550" lvl="1" indent="-514350">
              <a:spcBef>
                <a:spcPts val="1200"/>
              </a:spcBef>
              <a:buAutoNum type="arabicPeriod"/>
              <a:defRPr/>
            </a:pPr>
            <a:r>
              <a:rPr lang="en-US" sz="2000" smtClean="0">
                <a:solidFill>
                  <a:srgbClr val="002060"/>
                </a:solidFill>
                <a:effectLst/>
                <a:latin typeface="Arial" pitchFamily="34" charset="0"/>
              </a:rPr>
              <a:t>Phương pháp khấu hao đường thẳng</a:t>
            </a:r>
          </a:p>
          <a:p>
            <a:pPr marL="971550" lvl="1" indent="-514350">
              <a:spcBef>
                <a:spcPts val="1200"/>
              </a:spcBef>
              <a:buAutoNum type="arabicPeriod"/>
              <a:defRPr/>
            </a:pPr>
            <a:r>
              <a:rPr lang="en-US" sz="2000" smtClean="0">
                <a:solidFill>
                  <a:srgbClr val="002060"/>
                </a:solidFill>
                <a:effectLst/>
                <a:latin typeface="Arial" pitchFamily="34" charset="0"/>
              </a:rPr>
              <a:t>Phương pháp khấu hao theo số dư giảm dần có điều chỉnh</a:t>
            </a:r>
          </a:p>
          <a:p>
            <a:pPr marL="971550" lvl="1" indent="-514350">
              <a:spcBef>
                <a:spcPts val="1200"/>
              </a:spcBef>
              <a:buAutoNum type="arabicPeriod"/>
              <a:defRPr/>
            </a:pPr>
            <a:r>
              <a:rPr lang="en-US" sz="2000" smtClean="0">
                <a:solidFill>
                  <a:srgbClr val="002060"/>
                </a:solidFill>
                <a:effectLst/>
                <a:latin typeface="Arial" pitchFamily="34" charset="0"/>
              </a:rPr>
              <a:t>Phương pháp khấu hao theo sản lượng sản phẩm, dịch vụ</a:t>
            </a:r>
            <a:endParaRPr lang="en-US" sz="2000" dirty="0" smtClean="0">
              <a:solidFill>
                <a:srgbClr val="002060"/>
              </a:solidFill>
              <a:effectLst/>
              <a:latin typeface="Arial" pitchFamily="34" charset="0"/>
            </a:endParaRPr>
          </a:p>
        </p:txBody>
      </p:sp>
    </p:spTree>
    <p:extLst>
      <p:ext uri="{BB962C8B-B14F-4D97-AF65-F5344CB8AC3E}">
        <p14:creationId xmlns:p14="http://schemas.microsoft.com/office/powerpoint/2010/main" xmlns="" val="2251619184"/>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590931"/>
          </a:xfrm>
        </p:spPr>
        <p:txBody>
          <a:bodyPr/>
          <a:lstStyle/>
          <a:p>
            <a:r>
              <a:rPr lang="en-US" kern="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3</a:t>
            </a:r>
            <a:r>
              <a:rPr lang="en-US"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sz="3200"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B/c </a:t>
            </a:r>
            <a:r>
              <a:rPr lang="en-US" sz="3200" kern="120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của</a:t>
            </a:r>
            <a:r>
              <a:rPr lang="en-US" sz="3200" kern="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a:t>
            </a:r>
            <a:r>
              <a:rPr lang="en-US" sz="3200" kern="120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kế</a:t>
            </a:r>
            <a:r>
              <a:rPr lang="en-US" sz="3200"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 toán </a:t>
            </a:r>
            <a:r>
              <a:rPr lang="en-US" sz="3200" kern="120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tài sản cố định</a:t>
            </a:r>
            <a:endParaRPr lang="en-US" sz="3200" dirty="0"/>
          </a:p>
        </p:txBody>
      </p:sp>
      <p:sp>
        <p:nvSpPr>
          <p:cNvPr id="5" name="Title 1"/>
          <p:cNvSpPr txBox="1">
            <a:spLocks/>
          </p:cNvSpPr>
          <p:nvPr/>
        </p:nvSpPr>
        <p:spPr bwMode="auto">
          <a:xfrm>
            <a:off x="381000" y="990600"/>
            <a:ext cx="8382000" cy="166199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17961" dir="2700000" algn="ctr" rotWithShape="0">
                    <a:schemeClr val="bg2">
                      <a:alpha val="74001"/>
                    </a:schemeClr>
                  </a:outerShdw>
                </a:effectLst>
              </a14:hiddenEffects>
            </a:ext>
          </a:extLst>
        </p:spPr>
        <p:txBody>
          <a:bodyPr vert="horz" wrap="square" lIns="91440" tIns="45720" rIns="91440" bIns="45720" numCol="1" anchor="t" anchorCtr="0" compatLnSpc="1">
            <a:prstTxWarp prst="textNoShape">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algn="l" rtl="0" fontAlgn="base">
              <a:lnSpc>
                <a:spcPct val="90000"/>
              </a:lnSpc>
              <a:spcBef>
                <a:spcPct val="0"/>
              </a:spcBef>
              <a:spcAft>
                <a:spcPct val="0"/>
              </a:spcAft>
              <a:defRPr sz="4000" b="1">
                <a:ln>
                  <a:prstDash val="solid"/>
                </a:ln>
                <a:solidFill>
                  <a:schemeClr val="tx1"/>
                </a:solidFill>
                <a:effectLst>
                  <a:outerShdw blurRad="88000" dist="50800" dir="5040000" algn="tl">
                    <a:schemeClr val="accent4">
                      <a:tint val="80000"/>
                      <a:satMod val="250000"/>
                      <a:alpha val="45000"/>
                    </a:schemeClr>
                  </a:outerShdw>
                </a:effectLst>
                <a:latin typeface="Cambria" pitchFamily="18" charset="0"/>
                <a:ea typeface="+mj-ea"/>
                <a:cs typeface="+mj-cs"/>
              </a:defRPr>
            </a:lvl1pPr>
            <a:lvl2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2pPr>
            <a:lvl3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3pPr>
            <a:lvl4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4pPr>
            <a:lvl5pPr algn="l" rtl="0" fontAlgn="base">
              <a:lnSpc>
                <a:spcPct val="90000"/>
              </a:lnSpc>
              <a:spcBef>
                <a:spcPct val="0"/>
              </a:spcBef>
              <a:spcAft>
                <a:spcPct val="0"/>
              </a:spcAft>
              <a:defRPr sz="4000" b="1">
                <a:solidFill>
                  <a:schemeClr val="tx1"/>
                </a:solidFill>
                <a:effectLst>
                  <a:outerShdw blurRad="38100" dist="38100" dir="2700000" algn="tl">
                    <a:srgbClr val="000000"/>
                  </a:outerShdw>
                </a:effectLst>
                <a:latin typeface="Cambria" pitchFamily="18" charset="0"/>
              </a:defRPr>
            </a:lvl5pPr>
            <a:lvl6pPr marL="4572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6pPr>
            <a:lvl7pPr marL="9144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7pPr>
            <a:lvl8pPr marL="13716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8pPr>
            <a:lvl9pPr marL="1828800" algn="l" rtl="0" eaLnBrk="1" fontAlgn="base" hangingPunct="1">
              <a:lnSpc>
                <a:spcPct val="90000"/>
              </a:lnSpc>
              <a:spcBef>
                <a:spcPct val="0"/>
              </a:spcBef>
              <a:spcAft>
                <a:spcPct val="0"/>
              </a:spcAft>
              <a:defRPr sz="3600">
                <a:solidFill>
                  <a:schemeClr val="tx2"/>
                </a:solidFill>
                <a:effectLst>
                  <a:outerShdw blurRad="38100" dist="38100" dir="2700000" algn="tl">
                    <a:srgbClr val="000000"/>
                  </a:outerShdw>
                </a:effectLst>
                <a:latin typeface="Segoe Semibold" pitchFamily="34" charset="0"/>
              </a:defRPr>
            </a:lvl9pPr>
          </a:lstStyle>
          <a:p>
            <a:pPr marL="971550" lvl="1" indent="-514350">
              <a:spcBef>
                <a:spcPts val="1200"/>
              </a:spcBef>
              <a:buAutoNum type="arabicPeriod"/>
              <a:defRPr/>
            </a:pPr>
            <a:r>
              <a:rPr lang="en-US" sz="2000" smtClean="0">
                <a:solidFill>
                  <a:srgbClr val="002060"/>
                </a:solidFill>
                <a:effectLst/>
                <a:latin typeface="Arial" pitchFamily="34" charset="0"/>
              </a:rPr>
              <a:t>Thẻ tài sản </a:t>
            </a:r>
            <a:r>
              <a:rPr lang="en-US" sz="2000" smtClean="0">
                <a:solidFill>
                  <a:srgbClr val="002060"/>
                </a:solidFill>
                <a:effectLst/>
                <a:latin typeface="Arial" pitchFamily="34" charset="0"/>
              </a:rPr>
              <a:t>cố </a:t>
            </a:r>
            <a:r>
              <a:rPr lang="en-US" sz="2000" smtClean="0">
                <a:solidFill>
                  <a:srgbClr val="002060"/>
                </a:solidFill>
                <a:effectLst/>
                <a:latin typeface="Arial" pitchFamily="34" charset="0"/>
              </a:rPr>
              <a:t>định</a:t>
            </a:r>
          </a:p>
          <a:p>
            <a:pPr marL="971550" lvl="1" indent="-514350">
              <a:spcBef>
                <a:spcPts val="1200"/>
              </a:spcBef>
              <a:buAutoNum type="arabicPeriod"/>
              <a:defRPr/>
            </a:pPr>
            <a:r>
              <a:rPr lang="en-US" sz="2000" smtClean="0">
                <a:solidFill>
                  <a:srgbClr val="002060"/>
                </a:solidFill>
                <a:effectLst/>
                <a:latin typeface="Arial" pitchFamily="34" charset="0"/>
                <a:ea typeface="+mn-ea"/>
                <a:cs typeface="Arial" pitchFamily="34" charset="0"/>
              </a:rPr>
              <a:t>Sổ </a:t>
            </a:r>
            <a:r>
              <a:rPr lang="en-US" sz="2000" smtClean="0">
                <a:solidFill>
                  <a:srgbClr val="002060"/>
                </a:solidFill>
                <a:effectLst/>
                <a:latin typeface="Arial" pitchFamily="34" charset="0"/>
                <a:ea typeface="+mn-ea"/>
                <a:cs typeface="Arial" pitchFamily="34" charset="0"/>
              </a:rPr>
              <a:t>tài sản </a:t>
            </a:r>
            <a:r>
              <a:rPr lang="en-US" sz="2000" smtClean="0">
                <a:solidFill>
                  <a:srgbClr val="002060"/>
                </a:solidFill>
                <a:effectLst/>
                <a:latin typeface="Arial" pitchFamily="34" charset="0"/>
                <a:ea typeface="+mn-ea"/>
                <a:cs typeface="Arial" pitchFamily="34" charset="0"/>
              </a:rPr>
              <a:t>cố </a:t>
            </a:r>
            <a:r>
              <a:rPr lang="en-US" sz="2000" smtClean="0">
                <a:solidFill>
                  <a:srgbClr val="002060"/>
                </a:solidFill>
                <a:effectLst/>
                <a:latin typeface="Arial" pitchFamily="34" charset="0"/>
                <a:ea typeface="+mn-ea"/>
                <a:cs typeface="Arial" pitchFamily="34" charset="0"/>
              </a:rPr>
              <a:t>định</a:t>
            </a:r>
          </a:p>
          <a:p>
            <a:pPr marL="971550" lvl="1" indent="-514350">
              <a:spcBef>
                <a:spcPts val="1200"/>
              </a:spcBef>
              <a:buAutoNum type="arabicPeriod"/>
              <a:defRPr/>
            </a:pPr>
            <a:r>
              <a:rPr lang="en-US" sz="2000" smtClean="0">
                <a:solidFill>
                  <a:srgbClr val="002060"/>
                </a:solidFill>
                <a:effectLst/>
                <a:latin typeface="Arial" pitchFamily="34" charset="0"/>
                <a:ea typeface="+mn-ea"/>
                <a:cs typeface="Arial" pitchFamily="34" charset="0"/>
              </a:rPr>
              <a:t>Báo </a:t>
            </a:r>
            <a:r>
              <a:rPr lang="en-US" sz="2000" smtClean="0">
                <a:solidFill>
                  <a:srgbClr val="002060"/>
                </a:solidFill>
                <a:effectLst/>
                <a:latin typeface="Arial" pitchFamily="34" charset="0"/>
                <a:ea typeface="+mn-ea"/>
                <a:cs typeface="Arial" pitchFamily="34" charset="0"/>
              </a:rPr>
              <a:t>cáo chi tiết tài sản </a:t>
            </a:r>
            <a:r>
              <a:rPr lang="en-US" sz="2000" smtClean="0">
                <a:solidFill>
                  <a:srgbClr val="002060"/>
                </a:solidFill>
                <a:effectLst/>
                <a:latin typeface="Arial" pitchFamily="34" charset="0"/>
                <a:ea typeface="+mn-ea"/>
                <a:cs typeface="Arial" pitchFamily="34" charset="0"/>
              </a:rPr>
              <a:t>cố </a:t>
            </a:r>
            <a:r>
              <a:rPr lang="en-US" sz="2000" smtClean="0">
                <a:solidFill>
                  <a:srgbClr val="002060"/>
                </a:solidFill>
                <a:effectLst/>
                <a:latin typeface="Arial" pitchFamily="34" charset="0"/>
                <a:ea typeface="+mn-ea"/>
                <a:cs typeface="Arial" pitchFamily="34" charset="0"/>
              </a:rPr>
              <a:t>định</a:t>
            </a:r>
          </a:p>
          <a:p>
            <a:pPr marL="971550" lvl="1" indent="-514350">
              <a:spcBef>
                <a:spcPts val="1200"/>
              </a:spcBef>
              <a:buAutoNum type="arabicPeriod"/>
              <a:defRPr/>
            </a:pPr>
            <a:r>
              <a:rPr lang="en-US" sz="2000" smtClean="0">
                <a:solidFill>
                  <a:srgbClr val="002060"/>
                </a:solidFill>
                <a:effectLst/>
                <a:latin typeface="Arial" pitchFamily="34" charset="0"/>
                <a:ea typeface="+mn-ea"/>
                <a:cs typeface="Arial" pitchFamily="34" charset="0"/>
              </a:rPr>
              <a:t>Bảng </a:t>
            </a:r>
            <a:r>
              <a:rPr lang="en-US" sz="2000" smtClean="0">
                <a:solidFill>
                  <a:srgbClr val="002060"/>
                </a:solidFill>
                <a:effectLst/>
                <a:latin typeface="Arial" pitchFamily="34" charset="0"/>
                <a:ea typeface="+mn-ea"/>
                <a:cs typeface="Arial" pitchFamily="34" charset="0"/>
              </a:rPr>
              <a:t>phân bổ khấu hao tài sản cố định</a:t>
            </a:r>
            <a:endParaRPr lang="en-US" sz="2000" dirty="0">
              <a:solidFill>
                <a:srgbClr val="002060"/>
              </a:solidFill>
              <a:effectLst/>
              <a:latin typeface="Arial" pitchFamily="34" charset="0"/>
              <a:ea typeface="+mn-ea"/>
              <a:cs typeface="Arial" pitchFamily="34" charset="0"/>
            </a:endParaRPr>
          </a:p>
        </p:txBody>
      </p:sp>
    </p:spTree>
    <p:extLst>
      <p:ext uri="{BB962C8B-B14F-4D97-AF65-F5344CB8AC3E}">
        <p14:creationId xmlns:p14="http://schemas.microsoft.com/office/powerpoint/2010/main" xmlns="" val="2636414297"/>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heme1">
  <a:themeElements>
    <a:clrScheme name="MBS Blue - v5, Mar 2005 1">
      <a:dk1>
        <a:srgbClr val="000000"/>
      </a:dk1>
      <a:lt1>
        <a:srgbClr val="FFFFFF"/>
      </a:lt1>
      <a:dk2>
        <a:srgbClr val="30237F"/>
      </a:dk2>
      <a:lt2>
        <a:srgbClr val="FFB601"/>
      </a:lt2>
      <a:accent1>
        <a:srgbClr val="FAB286"/>
      </a:accent1>
      <a:accent2>
        <a:srgbClr val="2CB422"/>
      </a:accent2>
      <a:accent3>
        <a:srgbClr val="ADACC0"/>
      </a:accent3>
      <a:accent4>
        <a:srgbClr val="DADADA"/>
      </a:accent4>
      <a:accent5>
        <a:srgbClr val="FCD5C3"/>
      </a:accent5>
      <a:accent6>
        <a:srgbClr val="27A31E"/>
      </a:accent6>
      <a:hlink>
        <a:srgbClr val="EF6F21"/>
      </a:hlink>
      <a:folHlink>
        <a:srgbClr val="3992F3"/>
      </a:folHlink>
    </a:clrScheme>
    <a:fontScheme name="MBS Blue - v5, Mar 2005">
      <a:majorFont>
        <a:latin typeface="Segoe Semibold"/>
        <a:ea typeface=""/>
        <a:cs typeface=""/>
      </a:majorFont>
      <a:minorFont>
        <a:latin typeface="Segoe Semibol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folHlink">
                <a:gamma/>
                <a:shade val="54118"/>
                <a:invGamma/>
              </a:schemeClr>
            </a:gs>
            <a:gs pos="50000">
              <a:schemeClr val="folHlink"/>
            </a:gs>
            <a:gs pos="100000">
              <a:schemeClr val="folHlink">
                <a:gamma/>
                <a:shade val="54118"/>
                <a:invGamma/>
              </a:schemeClr>
            </a:gs>
          </a:gsLst>
          <a:lin ang="2700000" scaled="1"/>
        </a:gradFill>
        <a:ln w="12700" cap="flat" cmpd="sng" algn="ctr">
          <a:solidFill>
            <a:schemeClr val="folHlink"/>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Segoe Semibold" pitchFamily="34" charset="0"/>
          </a:defRPr>
        </a:defPPr>
      </a:lstStyle>
    </a:spDef>
    <a:lnDef>
      <a:spPr bwMode="auto">
        <a:xfrm>
          <a:off x="0" y="0"/>
          <a:ext cx="1" cy="1"/>
        </a:xfrm>
        <a:custGeom>
          <a:avLst/>
          <a:gdLst/>
          <a:ahLst/>
          <a:cxnLst/>
          <a:rect l="0" t="0" r="0" b="0"/>
          <a:pathLst/>
        </a:custGeom>
        <a:gradFill rotWithShape="0">
          <a:gsLst>
            <a:gs pos="0">
              <a:schemeClr val="folHlink">
                <a:gamma/>
                <a:shade val="54118"/>
                <a:invGamma/>
              </a:schemeClr>
            </a:gs>
            <a:gs pos="50000">
              <a:schemeClr val="folHlink"/>
            </a:gs>
            <a:gs pos="100000">
              <a:schemeClr val="folHlink">
                <a:gamma/>
                <a:shade val="54118"/>
                <a:invGamma/>
              </a:schemeClr>
            </a:gs>
          </a:gsLst>
          <a:lin ang="2700000" scaled="1"/>
        </a:gradFill>
        <a:ln w="12700" cap="flat" cmpd="sng" algn="ctr">
          <a:solidFill>
            <a:schemeClr val="folHlink"/>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Segoe Semibold" pitchFamily="34" charset="0"/>
          </a:defRPr>
        </a:defPPr>
      </a:lstStyle>
    </a:lnDef>
  </a:objectDefaults>
  <a:extraClrSchemeLst>
    <a:extraClrScheme>
      <a:clrScheme name="MBS Blue - v5, Mar 2005 1">
        <a:dk1>
          <a:srgbClr val="000000"/>
        </a:dk1>
        <a:lt1>
          <a:srgbClr val="FFFFFF"/>
        </a:lt1>
        <a:dk2>
          <a:srgbClr val="30237F"/>
        </a:dk2>
        <a:lt2>
          <a:srgbClr val="FFB601"/>
        </a:lt2>
        <a:accent1>
          <a:srgbClr val="FAB286"/>
        </a:accent1>
        <a:accent2>
          <a:srgbClr val="2CB422"/>
        </a:accent2>
        <a:accent3>
          <a:srgbClr val="ADACC0"/>
        </a:accent3>
        <a:accent4>
          <a:srgbClr val="DADADA"/>
        </a:accent4>
        <a:accent5>
          <a:srgbClr val="FCD5C3"/>
        </a:accent5>
        <a:accent6>
          <a:srgbClr val="27A31E"/>
        </a:accent6>
        <a:hlink>
          <a:srgbClr val="EF6F21"/>
        </a:hlink>
        <a:folHlink>
          <a:srgbClr val="3992F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4892</TotalTime>
  <Words>1278</Words>
  <Application>Microsoft Office PowerPoint</Application>
  <PresentationFormat>On-screen Show (4:3)</PresentationFormat>
  <Paragraphs>178</Paragraphs>
  <Slides>30</Slides>
  <Notes>28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2" baseType="lpstr">
      <vt:lpstr>Theme1</vt:lpstr>
      <vt:lpstr>Visio.Drawing.11</vt:lpstr>
      <vt:lpstr>Kế toán máy</vt:lpstr>
      <vt:lpstr>Nội dung</vt:lpstr>
      <vt:lpstr>1. Sơ đồ hạch toán </vt:lpstr>
      <vt:lpstr>2. Quy trình nghiệp vụ </vt:lpstr>
      <vt:lpstr>2. Quy trình nghiệp vụ </vt:lpstr>
      <vt:lpstr>2. Quy trình nghiệp vụ </vt:lpstr>
      <vt:lpstr>2. Quy trình nghiệp vụ </vt:lpstr>
      <vt:lpstr>2. Quy trình nghiệp vụ </vt:lpstr>
      <vt:lpstr>3. B/c của kế toán tài sản cố định</vt:lpstr>
      <vt:lpstr>3. B/c của kế toán tài sản cố định</vt:lpstr>
      <vt:lpstr>3. B/c của kế toán tài sản cố định</vt:lpstr>
      <vt:lpstr>3. B/c của kế toán tài sản cố định</vt:lpstr>
      <vt:lpstr>3. B/c của kế toán tài sản cố định</vt:lpstr>
      <vt:lpstr>4. Quy trình thực hiện trên phần mềm</vt:lpstr>
      <vt:lpstr>5. Khai báo tham số và danh mục</vt:lpstr>
      <vt:lpstr>5. Khai báo tham số và danh mục</vt:lpstr>
      <vt:lpstr>5. Khai báo tham số và danh mục</vt:lpstr>
      <vt:lpstr>6. Cập nhật thông tin liên quan TSCĐ</vt:lpstr>
      <vt:lpstr>6. Cập nhật thông tin liên quan TSCĐ</vt:lpstr>
      <vt:lpstr>6. Cập nhật thông tin liên quan TSCĐ</vt:lpstr>
      <vt:lpstr>6. Cập nhật thông tin liên quan TSCĐ</vt:lpstr>
      <vt:lpstr>7. Tính khấu hao và phân bổ khấu hao vào chi phí</vt:lpstr>
      <vt:lpstr>7. Tính khấu hao và phân bổ khấu hao vào chi phí</vt:lpstr>
      <vt:lpstr>7. Tính khấu hao và phân bổ khấu hao vào chi phí</vt:lpstr>
      <vt:lpstr>8. Lên báo cáo</vt:lpstr>
      <vt:lpstr>8. Lên báo cáo</vt:lpstr>
      <vt:lpstr>8. Lên báo cáo</vt:lpstr>
      <vt:lpstr>8. Lên báo cáo</vt:lpstr>
      <vt:lpstr>8. Lên báo cáo</vt:lpstr>
      <vt:lpstr>Xin cám ơn đã lắng nghe bài giảng!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QUYNHNV</dc:creator>
  <cp:lastModifiedBy>user</cp:lastModifiedBy>
  <cp:revision>562</cp:revision>
  <dcterms:created xsi:type="dcterms:W3CDTF">2012-02-08T08:12:13Z</dcterms:created>
  <dcterms:modified xsi:type="dcterms:W3CDTF">2013-08-18T05:26:27Z</dcterms:modified>
</cp:coreProperties>
</file>