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05" r:id="rId3"/>
    <p:sldId id="337" r:id="rId4"/>
    <p:sldId id="375" r:id="rId5"/>
    <p:sldId id="376" r:id="rId6"/>
    <p:sldId id="377" r:id="rId7"/>
    <p:sldId id="343" r:id="rId8"/>
    <p:sldId id="357" r:id="rId9"/>
    <p:sldId id="358" r:id="rId10"/>
    <p:sldId id="344" r:id="rId11"/>
    <p:sldId id="345" r:id="rId12"/>
    <p:sldId id="362" r:id="rId13"/>
    <p:sldId id="346" r:id="rId14"/>
    <p:sldId id="364" r:id="rId15"/>
    <p:sldId id="392" r:id="rId16"/>
    <p:sldId id="365" r:id="rId17"/>
    <p:sldId id="366" r:id="rId18"/>
    <p:sldId id="367" r:id="rId19"/>
    <p:sldId id="369" r:id="rId20"/>
    <p:sldId id="393" r:id="rId21"/>
    <p:sldId id="394" r:id="rId22"/>
    <p:sldId id="395" r:id="rId23"/>
    <p:sldId id="348" r:id="rId24"/>
    <p:sldId id="378" r:id="rId25"/>
    <p:sldId id="379" r:id="rId26"/>
    <p:sldId id="380" r:id="rId27"/>
    <p:sldId id="381" r:id="rId28"/>
    <p:sldId id="382" r:id="rId29"/>
    <p:sldId id="349" r:id="rId30"/>
    <p:sldId id="359" r:id="rId31"/>
    <p:sldId id="383" r:id="rId32"/>
    <p:sldId id="371" r:id="rId33"/>
    <p:sldId id="384" r:id="rId34"/>
    <p:sldId id="385" r:id="rId35"/>
    <p:sldId id="386" r:id="rId36"/>
    <p:sldId id="387" r:id="rId37"/>
    <p:sldId id="388" r:id="rId38"/>
    <p:sldId id="396" r:id="rId39"/>
    <p:sldId id="397" r:id="rId40"/>
    <p:sldId id="398" r:id="rId41"/>
    <p:sldId id="399" r:id="rId42"/>
    <p:sldId id="400" r:id="rId43"/>
    <p:sldId id="404" r:id="rId44"/>
    <p:sldId id="407" r:id="rId45"/>
    <p:sldId id="406" r:id="rId46"/>
    <p:sldId id="405" r:id="rId47"/>
    <p:sldId id="402" r:id="rId48"/>
    <p:sldId id="403" r:id="rId49"/>
    <p:sldId id="389" r:id="rId50"/>
    <p:sldId id="401" r:id="rId51"/>
    <p:sldId id="351" r:id="rId52"/>
    <p:sldId id="360" r:id="rId53"/>
    <p:sldId id="352" r:id="rId54"/>
    <p:sldId id="353" r:id="rId55"/>
    <p:sldId id="391" r:id="rId56"/>
    <p:sldId id="390" r:id="rId57"/>
    <p:sldId id="354" r:id="rId58"/>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Segoe Semibold"/>
        <a:ea typeface="+mn-ea"/>
        <a:cs typeface="Arial" pitchFamily="34" charset="0"/>
      </a:defRPr>
    </a:lvl1pPr>
    <a:lvl2pPr marL="457200" algn="l" rtl="0" fontAlgn="base">
      <a:spcBef>
        <a:spcPct val="0"/>
      </a:spcBef>
      <a:spcAft>
        <a:spcPct val="0"/>
      </a:spcAft>
      <a:defRPr b="1" kern="1200">
        <a:solidFill>
          <a:schemeClr val="tx1"/>
        </a:solidFill>
        <a:latin typeface="Segoe Semibold"/>
        <a:ea typeface="+mn-ea"/>
        <a:cs typeface="Arial" pitchFamily="34" charset="0"/>
      </a:defRPr>
    </a:lvl2pPr>
    <a:lvl3pPr marL="914400" algn="l" rtl="0" fontAlgn="base">
      <a:spcBef>
        <a:spcPct val="0"/>
      </a:spcBef>
      <a:spcAft>
        <a:spcPct val="0"/>
      </a:spcAft>
      <a:defRPr b="1" kern="1200">
        <a:solidFill>
          <a:schemeClr val="tx1"/>
        </a:solidFill>
        <a:latin typeface="Segoe Semibold"/>
        <a:ea typeface="+mn-ea"/>
        <a:cs typeface="Arial" pitchFamily="34" charset="0"/>
      </a:defRPr>
    </a:lvl3pPr>
    <a:lvl4pPr marL="1371600" algn="l" rtl="0" fontAlgn="base">
      <a:spcBef>
        <a:spcPct val="0"/>
      </a:spcBef>
      <a:spcAft>
        <a:spcPct val="0"/>
      </a:spcAft>
      <a:defRPr b="1" kern="1200">
        <a:solidFill>
          <a:schemeClr val="tx1"/>
        </a:solidFill>
        <a:latin typeface="Segoe Semibold"/>
        <a:ea typeface="+mn-ea"/>
        <a:cs typeface="Arial" pitchFamily="34" charset="0"/>
      </a:defRPr>
    </a:lvl4pPr>
    <a:lvl5pPr marL="1828800" algn="l" rtl="0" fontAlgn="base">
      <a:spcBef>
        <a:spcPct val="0"/>
      </a:spcBef>
      <a:spcAft>
        <a:spcPct val="0"/>
      </a:spcAft>
      <a:defRPr b="1" kern="1200">
        <a:solidFill>
          <a:schemeClr val="tx1"/>
        </a:solidFill>
        <a:latin typeface="Segoe Semibold"/>
        <a:ea typeface="+mn-ea"/>
        <a:cs typeface="Arial" pitchFamily="34" charset="0"/>
      </a:defRPr>
    </a:lvl5pPr>
    <a:lvl6pPr marL="2286000" algn="l" defTabSz="914400" rtl="0" eaLnBrk="1" latinLnBrk="0" hangingPunct="1">
      <a:defRPr b="1" kern="1200">
        <a:solidFill>
          <a:schemeClr val="tx1"/>
        </a:solidFill>
        <a:latin typeface="Segoe Semibold"/>
        <a:ea typeface="+mn-ea"/>
        <a:cs typeface="Arial" pitchFamily="34" charset="0"/>
      </a:defRPr>
    </a:lvl6pPr>
    <a:lvl7pPr marL="2743200" algn="l" defTabSz="914400" rtl="0" eaLnBrk="1" latinLnBrk="0" hangingPunct="1">
      <a:defRPr b="1" kern="1200">
        <a:solidFill>
          <a:schemeClr val="tx1"/>
        </a:solidFill>
        <a:latin typeface="Segoe Semibold"/>
        <a:ea typeface="+mn-ea"/>
        <a:cs typeface="Arial" pitchFamily="34" charset="0"/>
      </a:defRPr>
    </a:lvl7pPr>
    <a:lvl8pPr marL="3200400" algn="l" defTabSz="914400" rtl="0" eaLnBrk="1" latinLnBrk="0" hangingPunct="1">
      <a:defRPr b="1" kern="1200">
        <a:solidFill>
          <a:schemeClr val="tx1"/>
        </a:solidFill>
        <a:latin typeface="Segoe Semibold"/>
        <a:ea typeface="+mn-ea"/>
        <a:cs typeface="Arial" pitchFamily="34" charset="0"/>
      </a:defRPr>
    </a:lvl8pPr>
    <a:lvl9pPr marL="3657600" algn="l" defTabSz="914400" rtl="0" eaLnBrk="1" latinLnBrk="0" hangingPunct="1">
      <a:defRPr b="1" kern="1200">
        <a:solidFill>
          <a:schemeClr val="tx1"/>
        </a:solidFill>
        <a:latin typeface="Segoe Semibold"/>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7777"/>
    <a:srgbClr val="000099"/>
    <a:srgbClr val="0000CC"/>
    <a:srgbClr val="5B457B"/>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autoAdjust="0"/>
    <p:restoredTop sz="86919" autoAdjust="0"/>
  </p:normalViewPr>
  <p:slideViewPr>
    <p:cSldViewPr>
      <p:cViewPr>
        <p:scale>
          <a:sx n="97" d="100"/>
          <a:sy n="97" d="100"/>
        </p:scale>
        <p:origin x="-372"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2" d="100"/>
          <a:sy n="82" d="100"/>
        </p:scale>
        <p:origin x="-206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0B5979FC-3871-4026-8602-6742A93A5AAF}" type="datetimeFigureOut">
              <a:rPr lang="en-US"/>
              <a:pPr>
                <a:defRPr/>
              </a:pPr>
              <a:t>21/08/2013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E52567F6-54C1-4042-9176-2A6F5E90BB0D}" type="slidenum">
              <a:rPr lang="en-US"/>
              <a:pPr>
                <a:defRPr/>
              </a:pPr>
              <a:t>‹#›</a:t>
            </a:fld>
            <a:endParaRPr lang="en-US"/>
          </a:p>
        </p:txBody>
      </p:sp>
    </p:spTree>
    <p:extLst>
      <p:ext uri="{BB962C8B-B14F-4D97-AF65-F5344CB8AC3E}">
        <p14:creationId xmlns:p14="http://schemas.microsoft.com/office/powerpoint/2010/main" xmlns="" val="346850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1FBFE1B5-0E3C-40E4-9124-E754D523CB4A}" type="datetimeFigureOut">
              <a:rPr lang="en-US"/>
              <a:pPr>
                <a:defRPr/>
              </a:pPr>
              <a:t>21/08/2013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A87062C2-6B52-4E9A-B212-85026636CFD3}" type="slidenum">
              <a:rPr lang="en-US"/>
              <a:pPr>
                <a:defRPr/>
              </a:pPr>
              <a:t>‹#›</a:t>
            </a:fld>
            <a:endParaRPr lang="en-US"/>
          </a:p>
        </p:txBody>
      </p:sp>
    </p:spTree>
    <p:extLst>
      <p:ext uri="{BB962C8B-B14F-4D97-AF65-F5344CB8AC3E}">
        <p14:creationId xmlns:p14="http://schemas.microsoft.com/office/powerpoint/2010/main" xmlns="" val="30238132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a:t>
            </a:fld>
            <a:endParaRPr lang="en-US"/>
          </a:p>
        </p:txBody>
      </p:sp>
    </p:spTree>
    <p:extLst>
      <p:ext uri="{BB962C8B-B14F-4D97-AF65-F5344CB8AC3E}">
        <p14:creationId xmlns:p14="http://schemas.microsoft.com/office/powerpoint/2010/main" xmlns="" val="72598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Hệ thống / Khai báo màn hình nhập chứng từ</a:t>
            </a:r>
          </a:p>
          <a:p>
            <a:r>
              <a:rPr lang="en-US" sz="1200" kern="1200" smtClean="0">
                <a:solidFill>
                  <a:schemeClr val="tx1"/>
                </a:solidFill>
                <a:latin typeface="+mn-lt"/>
                <a:ea typeface="+mn-ea"/>
                <a:cs typeface="+mn-cs"/>
              </a:rPr>
              <a:t>Vào chọn màn hình, chọn</a:t>
            </a:r>
            <a:r>
              <a:rPr lang="en-US" sz="1200" kern="1200" baseline="0" smtClean="0">
                <a:solidFill>
                  <a:schemeClr val="tx1"/>
                </a:solidFill>
                <a:latin typeface="+mn-lt"/>
                <a:ea typeface="+mn-ea"/>
                <a:cs typeface="+mn-cs"/>
              </a:rPr>
              <a:t> phiếu cần sửa/</a:t>
            </a:r>
            <a:r>
              <a:rPr lang="en-US" sz="1200" kern="1200" smtClean="0">
                <a:solidFill>
                  <a:schemeClr val="tx1"/>
                </a:solidFill>
                <a:latin typeface="+mn-lt"/>
                <a:ea typeface="+mn-ea"/>
                <a:cs typeface="+mn-cs"/>
              </a:rPr>
              <a:t>sau đó nhấn nút sửa</a:t>
            </a:r>
          </a:p>
          <a:p>
            <a:r>
              <a:rPr lang="en-US" sz="1200" kern="1200" smtClean="0">
                <a:solidFill>
                  <a:schemeClr val="tx1"/>
                </a:solidFill>
                <a:latin typeface="+mn-lt"/>
                <a:ea typeface="+mn-ea"/>
                <a:cs typeface="+mn-cs"/>
              </a:rPr>
              <a:t>Các thông tin cần khai báo:</a:t>
            </a:r>
          </a:p>
          <a:p>
            <a:r>
              <a:rPr lang="en-US" sz="1200" kern="1200" smtClean="0">
                <a:solidFill>
                  <a:schemeClr val="tx1"/>
                </a:solidFill>
                <a:latin typeface="+mn-lt"/>
                <a:ea typeface="+mn-ea"/>
                <a:cs typeface="+mn-cs"/>
              </a:rPr>
              <a:t>Đánh dấu “v” ở các dòng “ bộ phận”  hoặc “sản phẩm”…..để khai báo thêm các trường này lên chứng từ để nhập liệu chứng từ phát sinh cho bộ phận/lệnh sx/ sản phẩm. </a:t>
            </a:r>
          </a:p>
          <a:p>
            <a:endParaRPr lang="en-US" sz="1200" kern="120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mtClean="0"/>
              <a:t>Tồn</a:t>
            </a:r>
            <a:r>
              <a:rPr lang="en-US" baseline="0" smtClean="0"/>
              <a:t> kho/danh mục/ danh mục kho hàng</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mtClean="0"/>
              <a:t>Menu: Tồn</a:t>
            </a:r>
            <a:r>
              <a:rPr lang="en-US" baseline="0" smtClean="0"/>
              <a:t> kho/ danh mục hàng hoá vật tư</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Danh mục nhóm yếu tố</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Danh mục loại yếu tố </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20</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Liên quan đến một số nghiệp vụ đơn giản, thường gặp trong hạch toán kế toán giá</a:t>
            </a:r>
            <a:r>
              <a:rPr lang="en-US" sz="1200" kern="1200" baseline="0" smtClean="0">
                <a:solidFill>
                  <a:schemeClr val="tx1"/>
                </a:solidFill>
                <a:latin typeface="+mn-lt"/>
                <a:ea typeface="+mn-ea"/>
                <a:cs typeface="+mn-cs"/>
              </a:rPr>
              <a:t> thành</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a:t>
            </a:fld>
            <a:endParaRPr lang="en-US"/>
          </a:p>
        </p:txBody>
      </p:sp>
    </p:spTree>
    <p:extLst>
      <p:ext uri="{BB962C8B-B14F-4D97-AF65-F5344CB8AC3E}">
        <p14:creationId xmlns:p14="http://schemas.microsoft.com/office/powerpoint/2010/main" xmlns="" val="376398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Danh mục yếu tố </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Danh mục công đoạn</a:t>
            </a:r>
          </a:p>
          <a:p>
            <a:r>
              <a:rPr lang="vi-VN" sz="1200" kern="1200" smtClean="0">
                <a:solidFill>
                  <a:schemeClr val="tx1"/>
                </a:solidFill>
                <a:latin typeface="+mn-lt"/>
                <a:ea typeface="+mn-ea"/>
                <a:cs typeface="+mn-cs"/>
              </a:rPr>
              <a:t>Các thông tin </a:t>
            </a:r>
            <a:r>
              <a:rPr lang="en-US" sz="1200" kern="1200" smtClean="0">
                <a:solidFill>
                  <a:schemeClr val="tx1"/>
                </a:solidFill>
                <a:latin typeface="+mn-lt"/>
                <a:ea typeface="+mn-ea"/>
                <a:cs typeface="+mn-cs"/>
              </a:rPr>
              <a:t>chính cần khai báo</a:t>
            </a:r>
            <a:r>
              <a:rPr lang="vi-VN" sz="1200" kern="1200" smtClean="0">
                <a:solidFill>
                  <a:schemeClr val="tx1"/>
                </a:solidFill>
                <a:latin typeface="+mn-lt"/>
                <a:ea typeface="+mn-ea"/>
                <a:cs typeface="+mn-cs"/>
              </a:rPr>
              <a:t>:</a:t>
            </a:r>
            <a:endParaRPr lang="en-US" sz="1200" kern="1200" smtClean="0">
              <a:solidFill>
                <a:schemeClr val="tx1"/>
              </a:solidFill>
              <a:latin typeface="+mn-lt"/>
              <a:ea typeface="+mn-ea"/>
              <a:cs typeface="+mn-cs"/>
            </a:endParaRPr>
          </a:p>
          <a:p>
            <a:pPr lvl="0"/>
            <a:r>
              <a:rPr lang="en-US" sz="1200" kern="1200" smtClean="0">
                <a:solidFill>
                  <a:schemeClr val="tx1"/>
                </a:solidFill>
                <a:latin typeface="+mn-lt"/>
                <a:ea typeface="+mn-ea"/>
                <a:cs typeface="+mn-cs"/>
              </a:rPr>
              <a:t>Mã công đoạn</a:t>
            </a:r>
          </a:p>
          <a:p>
            <a:pPr lvl="0"/>
            <a:r>
              <a:rPr lang="en-US" sz="1200" kern="1200" smtClean="0">
                <a:solidFill>
                  <a:schemeClr val="tx1"/>
                </a:solidFill>
                <a:latin typeface="+mn-lt"/>
                <a:ea typeface="+mn-ea"/>
                <a:cs typeface="+mn-cs"/>
              </a:rPr>
              <a:t>Trực tiếp: 1/0 </a:t>
            </a:r>
          </a:p>
          <a:p>
            <a:pPr lvl="0"/>
            <a:r>
              <a:rPr lang="en-US" sz="1200" kern="1200" smtClean="0">
                <a:solidFill>
                  <a:schemeClr val="tx1"/>
                </a:solidFill>
                <a:latin typeface="+mn-lt"/>
                <a:ea typeface="+mn-ea"/>
                <a:cs typeface="+mn-cs"/>
              </a:rPr>
              <a:t>Công đoạn trước</a:t>
            </a:r>
          </a:p>
          <a:p>
            <a:r>
              <a:rPr lang="en-US" sz="1200" kern="1200" smtClean="0">
                <a:solidFill>
                  <a:schemeClr val="tx1"/>
                </a:solidFill>
                <a:latin typeface="+mn-lt"/>
                <a:ea typeface="+mn-ea"/>
                <a:cs typeface="+mn-cs"/>
              </a:rPr>
              <a:t>Trong trường hợp chỉ có 1 công đoạn  thì vẫn khai báo 1 công đoạn  này trong danh mục.</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Cập nhật dở dang/ Số lượng sản phẩm dở đầu kỳ</a:t>
            </a:r>
          </a:p>
          <a:p>
            <a:r>
              <a:rPr lang="en-US" sz="1200" kern="1200" smtClean="0">
                <a:solidFill>
                  <a:schemeClr val="tx1"/>
                </a:solidFill>
                <a:latin typeface="+mn-lt"/>
                <a:ea typeface="+mn-ea"/>
                <a:cs typeface="+mn-cs"/>
              </a:rPr>
              <a:t>Các thông tin cần cập nhật:</a:t>
            </a:r>
          </a:p>
          <a:p>
            <a:pPr lvl="0"/>
            <a:r>
              <a:rPr lang="en-US" sz="1200" kern="1200" smtClean="0">
                <a:solidFill>
                  <a:schemeClr val="tx1"/>
                </a:solidFill>
                <a:latin typeface="+mn-lt"/>
                <a:ea typeface="+mn-ea"/>
                <a:cs typeface="+mn-cs"/>
              </a:rPr>
              <a:t>Loại yếu tố</a:t>
            </a:r>
          </a:p>
          <a:p>
            <a:pPr lvl="0"/>
            <a:r>
              <a:rPr lang="en-US" sz="1200" kern="1200" smtClean="0">
                <a:solidFill>
                  <a:schemeClr val="tx1"/>
                </a:solidFill>
                <a:latin typeface="+mn-lt"/>
                <a:ea typeface="+mn-ea"/>
                <a:cs typeface="+mn-cs"/>
              </a:rPr>
              <a:t>Mã sản phẩm</a:t>
            </a:r>
          </a:p>
          <a:p>
            <a:pPr lvl="0"/>
            <a:r>
              <a:rPr lang="en-US" sz="1200" kern="1200" smtClean="0">
                <a:solidFill>
                  <a:schemeClr val="tx1"/>
                </a:solidFill>
                <a:latin typeface="+mn-lt"/>
                <a:ea typeface="+mn-ea"/>
                <a:cs typeface="+mn-cs"/>
              </a:rPr>
              <a:t>Bộ phận</a:t>
            </a:r>
          </a:p>
          <a:p>
            <a:pPr lvl="0"/>
            <a:r>
              <a:rPr lang="en-US" sz="1200" kern="1200" smtClean="0">
                <a:solidFill>
                  <a:schemeClr val="tx1"/>
                </a:solidFill>
                <a:latin typeface="+mn-lt"/>
                <a:ea typeface="+mn-ea"/>
                <a:cs typeface="+mn-cs"/>
              </a:rPr>
              <a:t>Số LSX (nếu giá thành theo LSX)</a:t>
            </a:r>
          </a:p>
          <a:p>
            <a:pPr lvl="0"/>
            <a:r>
              <a:rPr lang="en-US" sz="1200" kern="1200" smtClean="0">
                <a:solidFill>
                  <a:schemeClr val="tx1"/>
                </a:solidFill>
                <a:latin typeface="+mn-lt"/>
                <a:ea typeface="+mn-ea"/>
                <a:cs typeface="+mn-cs"/>
              </a:rPr>
              <a:t>Số lượng dở dang</a:t>
            </a:r>
          </a:p>
          <a:p>
            <a:pPr lvl="0"/>
            <a:r>
              <a:rPr lang="en-US" sz="1200" kern="1200" smtClean="0">
                <a:solidFill>
                  <a:schemeClr val="tx1"/>
                </a:solidFill>
                <a:latin typeface="+mn-lt"/>
                <a:ea typeface="+mn-ea"/>
                <a:cs typeface="+mn-cs"/>
              </a:rPr>
              <a:t>Tỷ lệ hoàn thành (%)</a:t>
            </a:r>
          </a:p>
          <a:p>
            <a:pPr lvl="0"/>
            <a:r>
              <a:rPr lang="en-US" sz="1200" kern="1200" smtClean="0">
                <a:solidFill>
                  <a:schemeClr val="tx1"/>
                </a:solidFill>
                <a:latin typeface="+mn-lt"/>
                <a:ea typeface="+mn-ea"/>
                <a:cs typeface="+mn-cs"/>
              </a:rPr>
              <a:t>Số lượng quy đổi (chương trình sẽ tự tính = số lượng dở dang * tỷ lệ hoàn thành).</a:t>
            </a:r>
          </a:p>
          <a:p>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cập nhật dở dang/cập nhật vật tư dở dang đầu kỳ</a:t>
            </a:r>
          </a:p>
          <a:p>
            <a:r>
              <a:rPr lang="en-US" sz="1200" kern="1200" smtClean="0">
                <a:solidFill>
                  <a:schemeClr val="tx1"/>
                </a:solidFill>
                <a:latin typeface="+mn-lt"/>
                <a:ea typeface="+mn-ea"/>
                <a:cs typeface="+mn-cs"/>
              </a:rPr>
              <a:t>Trong trường hợp giá thành sản phẩm phải phân tích chi tiết theo từng nguyên vật liệu thì phải cập nhật chi tiết dở dang nguyên vật liệu của từng sản phẩm.</a:t>
            </a:r>
          </a:p>
          <a:p>
            <a:r>
              <a:rPr lang="en-US" sz="1200" kern="1200" smtClean="0">
                <a:solidFill>
                  <a:schemeClr val="tx1"/>
                </a:solidFill>
                <a:latin typeface="+mn-lt"/>
                <a:ea typeface="+mn-ea"/>
                <a:cs typeface="+mn-cs"/>
              </a:rPr>
              <a:t>Các thông tin cần cập nhật:</a:t>
            </a:r>
          </a:p>
          <a:p>
            <a:pPr lvl="0"/>
            <a:r>
              <a:rPr lang="en-US" sz="1200" kern="1200" smtClean="0">
                <a:solidFill>
                  <a:schemeClr val="tx1"/>
                </a:solidFill>
                <a:latin typeface="+mn-lt"/>
                <a:ea typeface="+mn-ea"/>
                <a:cs typeface="+mn-cs"/>
              </a:rPr>
              <a:t>Mã yếu tố</a:t>
            </a:r>
          </a:p>
          <a:p>
            <a:pPr lvl="0"/>
            <a:r>
              <a:rPr lang="en-US" sz="1200" kern="1200" smtClean="0">
                <a:solidFill>
                  <a:schemeClr val="tx1"/>
                </a:solidFill>
                <a:latin typeface="+mn-lt"/>
                <a:ea typeface="+mn-ea"/>
                <a:cs typeface="+mn-cs"/>
              </a:rPr>
              <a:t>Mã sản phẩm</a:t>
            </a:r>
          </a:p>
          <a:p>
            <a:pPr lvl="0"/>
            <a:r>
              <a:rPr lang="en-US" sz="1200" kern="1200" smtClean="0">
                <a:solidFill>
                  <a:schemeClr val="tx1"/>
                </a:solidFill>
                <a:latin typeface="+mn-lt"/>
                <a:ea typeface="+mn-ea"/>
                <a:cs typeface="+mn-cs"/>
              </a:rPr>
              <a:t>Bộ phận</a:t>
            </a:r>
          </a:p>
          <a:p>
            <a:pPr lvl="0"/>
            <a:r>
              <a:rPr lang="en-US" sz="1200" kern="1200" smtClean="0">
                <a:solidFill>
                  <a:schemeClr val="tx1"/>
                </a:solidFill>
                <a:latin typeface="+mn-lt"/>
                <a:ea typeface="+mn-ea"/>
                <a:cs typeface="+mn-cs"/>
              </a:rPr>
              <a:t>Số LSX</a:t>
            </a:r>
          </a:p>
          <a:p>
            <a:pPr lvl="0"/>
            <a:r>
              <a:rPr lang="en-US" sz="1200" kern="1200" smtClean="0">
                <a:solidFill>
                  <a:schemeClr val="tx1"/>
                </a:solidFill>
                <a:latin typeface="+mn-lt"/>
                <a:ea typeface="+mn-ea"/>
                <a:cs typeface="+mn-cs"/>
              </a:rPr>
              <a:t>Mã vật tư</a:t>
            </a:r>
          </a:p>
          <a:p>
            <a:pPr lvl="0"/>
            <a:r>
              <a:rPr lang="en-US" sz="1200" kern="1200" smtClean="0">
                <a:solidFill>
                  <a:schemeClr val="tx1"/>
                </a:solidFill>
                <a:latin typeface="+mn-lt"/>
                <a:ea typeface="+mn-ea"/>
                <a:cs typeface="+mn-cs"/>
              </a:rPr>
              <a:t>Số lượng</a:t>
            </a:r>
          </a:p>
          <a:p>
            <a:pPr lvl="0"/>
            <a:r>
              <a:rPr lang="en-US" sz="1200" kern="1200" smtClean="0">
                <a:solidFill>
                  <a:schemeClr val="tx1"/>
                </a:solidFill>
                <a:latin typeface="+mn-lt"/>
                <a:ea typeface="+mn-ea"/>
                <a:cs typeface="+mn-cs"/>
              </a:rPr>
              <a:t>Tiền nt (giá trị nt) dở dang</a:t>
            </a:r>
          </a:p>
          <a:p>
            <a:pPr lvl="0"/>
            <a:r>
              <a:rPr lang="en-US" sz="1200" kern="1200" smtClean="0">
                <a:solidFill>
                  <a:schemeClr val="tx1"/>
                </a:solidFill>
                <a:latin typeface="+mn-lt"/>
                <a:ea typeface="+mn-ea"/>
                <a:cs typeface="+mn-cs"/>
              </a:rPr>
              <a:t>Tiền (giá trị) dở dang</a:t>
            </a:r>
          </a:p>
          <a:p>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thành/Cập nhật dở dang/ Cập nhật giá trị dở dang đầu kỳ theo yếu tố chi phí</a:t>
            </a:r>
          </a:p>
          <a:p>
            <a:r>
              <a:rPr lang="en-US" sz="1200" kern="1200" smtClean="0">
                <a:solidFill>
                  <a:schemeClr val="tx1"/>
                </a:solidFill>
                <a:latin typeface="+mn-lt"/>
                <a:ea typeface="+mn-ea"/>
                <a:cs typeface="+mn-cs"/>
              </a:rPr>
              <a:t>Các thông tin cần cập nhật:</a:t>
            </a:r>
          </a:p>
          <a:p>
            <a:pPr lvl="0"/>
            <a:r>
              <a:rPr lang="en-US" sz="1200" kern="1200" smtClean="0">
                <a:solidFill>
                  <a:schemeClr val="tx1"/>
                </a:solidFill>
                <a:latin typeface="+mn-lt"/>
                <a:ea typeface="+mn-ea"/>
                <a:cs typeface="+mn-cs"/>
              </a:rPr>
              <a:t>Mã sản phẩm</a:t>
            </a:r>
          </a:p>
          <a:p>
            <a:pPr lvl="0"/>
            <a:r>
              <a:rPr lang="en-US" sz="1200" kern="1200" smtClean="0">
                <a:solidFill>
                  <a:schemeClr val="tx1"/>
                </a:solidFill>
                <a:latin typeface="+mn-lt"/>
                <a:ea typeface="+mn-ea"/>
                <a:cs typeface="+mn-cs"/>
              </a:rPr>
              <a:t>Bộ phận</a:t>
            </a:r>
          </a:p>
          <a:p>
            <a:pPr lvl="0"/>
            <a:r>
              <a:rPr lang="en-US" sz="1200" kern="1200" smtClean="0">
                <a:solidFill>
                  <a:schemeClr val="tx1"/>
                </a:solidFill>
                <a:latin typeface="+mn-lt"/>
                <a:ea typeface="+mn-ea"/>
                <a:cs typeface="+mn-cs"/>
              </a:rPr>
              <a:t>Số LSX</a:t>
            </a:r>
          </a:p>
          <a:p>
            <a:pPr lvl="0"/>
            <a:r>
              <a:rPr lang="en-US" sz="1200" kern="1200" smtClean="0">
                <a:solidFill>
                  <a:schemeClr val="tx1"/>
                </a:solidFill>
                <a:latin typeface="+mn-lt"/>
                <a:ea typeface="+mn-ea"/>
                <a:cs typeface="+mn-cs"/>
              </a:rPr>
              <a:t>Mã ytcp</a:t>
            </a:r>
          </a:p>
          <a:p>
            <a:pPr lvl="0"/>
            <a:r>
              <a:rPr lang="en-US" sz="1200" kern="1200" smtClean="0">
                <a:solidFill>
                  <a:schemeClr val="tx1"/>
                </a:solidFill>
                <a:latin typeface="+mn-lt"/>
                <a:ea typeface="+mn-ea"/>
                <a:cs typeface="+mn-cs"/>
              </a:rPr>
              <a:t>Tiền  nt (giá trị dở dang nt)</a:t>
            </a:r>
          </a:p>
          <a:p>
            <a:pPr lvl="0"/>
            <a:r>
              <a:rPr lang="en-US" sz="1200" kern="1200" smtClean="0">
                <a:solidFill>
                  <a:schemeClr val="tx1"/>
                </a:solidFill>
                <a:latin typeface="+mn-lt"/>
                <a:ea typeface="+mn-ea"/>
                <a:cs typeface="+mn-cs"/>
              </a:rPr>
              <a:t>Tiền (giá trị dở dang)</a:t>
            </a:r>
          </a:p>
          <a:p>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thành/định mức nguyên vật liệu</a:t>
            </a:r>
          </a:p>
          <a:p>
            <a:r>
              <a:rPr lang="en-US" sz="1200" kern="1200" smtClean="0">
                <a:solidFill>
                  <a:schemeClr val="tx1"/>
                </a:solidFill>
                <a:latin typeface="+mn-lt"/>
                <a:ea typeface="+mn-ea"/>
                <a:cs typeface="+mn-cs"/>
              </a:rPr>
              <a:t>Các thông chính cần cập nhật</a:t>
            </a:r>
          </a:p>
          <a:p>
            <a:pPr lvl="0"/>
            <a:r>
              <a:rPr lang="en-US" sz="1200" kern="1200" smtClean="0">
                <a:solidFill>
                  <a:schemeClr val="tx1"/>
                </a:solidFill>
                <a:latin typeface="+mn-lt"/>
                <a:ea typeface="+mn-ea"/>
                <a:cs typeface="+mn-cs"/>
              </a:rPr>
              <a:t>Mã sản phẩm</a:t>
            </a:r>
          </a:p>
          <a:p>
            <a:pPr lvl="0"/>
            <a:r>
              <a:rPr lang="en-US" sz="1200" kern="1200" smtClean="0">
                <a:solidFill>
                  <a:schemeClr val="tx1"/>
                </a:solidFill>
                <a:latin typeface="+mn-lt"/>
                <a:ea typeface="+mn-ea"/>
                <a:cs typeface="+mn-cs"/>
              </a:rPr>
              <a:t>Bộ phận</a:t>
            </a:r>
          </a:p>
          <a:p>
            <a:pPr lvl="0"/>
            <a:r>
              <a:rPr lang="en-US" sz="1200" kern="1200" smtClean="0">
                <a:solidFill>
                  <a:schemeClr val="tx1"/>
                </a:solidFill>
                <a:latin typeface="+mn-lt"/>
                <a:ea typeface="+mn-ea"/>
                <a:cs typeface="+mn-cs"/>
              </a:rPr>
              <a:t>Mã hàng</a:t>
            </a:r>
          </a:p>
          <a:p>
            <a:pPr lvl="0"/>
            <a:r>
              <a:rPr lang="en-US" sz="1200" kern="1200" smtClean="0">
                <a:solidFill>
                  <a:schemeClr val="tx1"/>
                </a:solidFill>
                <a:latin typeface="+mn-lt"/>
                <a:ea typeface="+mn-ea"/>
                <a:cs typeface="+mn-cs"/>
              </a:rPr>
              <a:t>Tỷ lệ</a:t>
            </a:r>
          </a:p>
          <a:p>
            <a:pPr lvl="0"/>
            <a:r>
              <a:rPr lang="en-US" sz="1200" kern="1200" smtClean="0">
                <a:solidFill>
                  <a:schemeClr val="tx1"/>
                </a:solidFill>
                <a:latin typeface="+mn-lt"/>
                <a:ea typeface="+mn-ea"/>
                <a:cs typeface="+mn-cs"/>
              </a:rPr>
              <a:t>Ngày bắt đầu (hiệu lực)</a:t>
            </a:r>
          </a:p>
          <a:p>
            <a:pPr lvl="0"/>
            <a:r>
              <a:rPr lang="en-US" sz="1200" kern="1200" smtClean="0">
                <a:solidFill>
                  <a:schemeClr val="tx1"/>
                </a:solidFill>
                <a:latin typeface="+mn-lt"/>
                <a:ea typeface="+mn-ea"/>
                <a:cs typeface="+mn-cs"/>
              </a:rPr>
              <a:t>Ngày kết thúc (hiệu lực)</a:t>
            </a:r>
          </a:p>
          <a:p>
            <a:r>
              <a:rPr lang="en-US" sz="1200" kern="1200" smtClean="0">
                <a:solidFill>
                  <a:schemeClr val="tx1"/>
                </a:solidFill>
                <a:latin typeface="+mn-lt"/>
                <a:ea typeface="+mn-ea"/>
                <a:cs typeface="+mn-cs"/>
              </a:rPr>
              <a:t>Nếu thay đổi định mức của một vật tư nào đó thì chỉ việc khai báo ngày hết liệu lực của định mức cũ và khai báo ngày bắt đầu có hiệu lực của định mức mới. </a:t>
            </a:r>
          </a:p>
          <a:p>
            <a:r>
              <a:rPr lang="en-US" sz="1200" kern="1200" smtClean="0">
                <a:solidFill>
                  <a:schemeClr val="tx1"/>
                </a:solidFill>
                <a:latin typeface="+mn-lt"/>
                <a:ea typeface="+mn-ea"/>
                <a:cs typeface="+mn-cs"/>
              </a:rPr>
              <a:t>Đối với việc thay thế vật tư ta cũng có thể thay khai báo tương tự như là thay đổi định mức của một vật tư.</a:t>
            </a:r>
          </a:p>
          <a:p>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Khai báo hệ số phân bổ</a:t>
            </a:r>
          </a:p>
          <a:p>
            <a:r>
              <a:rPr lang="vi-VN" sz="1200" kern="1200" smtClean="0">
                <a:solidFill>
                  <a:schemeClr val="tx1"/>
                </a:solidFill>
                <a:latin typeface="+mn-lt"/>
                <a:ea typeface="+mn-ea"/>
                <a:cs typeface="+mn-cs"/>
              </a:rPr>
              <a:t>Trong trường hợp một yếu tố chi phí nào đó được phân bổ theo hệ số </a:t>
            </a:r>
            <a:r>
              <a:rPr lang="en-US" sz="1200" kern="1200" smtClean="0">
                <a:solidFill>
                  <a:schemeClr val="tx1"/>
                </a:solidFill>
                <a:latin typeface="+mn-lt"/>
                <a:ea typeface="+mn-ea"/>
                <a:cs typeface="+mn-cs"/>
              </a:rPr>
              <a:t>cho các thành phẩm khác nhau </a:t>
            </a:r>
            <a:r>
              <a:rPr lang="vi-VN" sz="1200" kern="1200" smtClean="0">
                <a:solidFill>
                  <a:schemeClr val="tx1"/>
                </a:solidFill>
                <a:latin typeface="+mn-lt"/>
                <a:ea typeface="+mn-ea"/>
                <a:cs typeface="+mn-cs"/>
              </a:rPr>
              <a:t>thì phải khai báo hệ số phân bổ.</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Hệ số phân bổ được khai báo cho từng yếu tố chi phí và có thể riêng biệt cho từng phân xưởng.</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Các thông tin </a:t>
            </a:r>
            <a:r>
              <a:rPr lang="en-US" sz="1200" kern="1200" smtClean="0">
                <a:solidFill>
                  <a:schemeClr val="tx1"/>
                </a:solidFill>
                <a:latin typeface="+mn-lt"/>
                <a:ea typeface="+mn-ea"/>
                <a:cs typeface="+mn-cs"/>
              </a:rPr>
              <a:t>chính cần </a:t>
            </a:r>
            <a:r>
              <a:rPr lang="vi-VN" sz="1200" kern="1200" smtClean="0">
                <a:solidFill>
                  <a:schemeClr val="tx1"/>
                </a:solidFill>
                <a:latin typeface="+mn-lt"/>
                <a:ea typeface="+mn-ea"/>
                <a:cs typeface="+mn-cs"/>
              </a:rPr>
              <a:t>khai báo:</a:t>
            </a:r>
            <a:endParaRPr lang="en-US" sz="1200" kern="1200" smtClean="0">
              <a:solidFill>
                <a:schemeClr val="tx1"/>
              </a:solidFill>
              <a:latin typeface="+mn-lt"/>
              <a:ea typeface="+mn-ea"/>
              <a:cs typeface="+mn-cs"/>
            </a:endParaRPr>
          </a:p>
          <a:p>
            <a:pPr lvl="0"/>
            <a:r>
              <a:rPr lang="en-US" sz="1200" kern="1200" smtClean="0">
                <a:solidFill>
                  <a:schemeClr val="tx1"/>
                </a:solidFill>
                <a:latin typeface="+mn-lt"/>
                <a:ea typeface="+mn-ea"/>
                <a:cs typeface="+mn-cs"/>
              </a:rPr>
              <a:t>Mã yếu tố chi phí</a:t>
            </a:r>
          </a:p>
          <a:p>
            <a:pPr lvl="0"/>
            <a:r>
              <a:rPr lang="en-US" sz="1200" kern="1200" smtClean="0">
                <a:solidFill>
                  <a:schemeClr val="tx1"/>
                </a:solidFill>
                <a:latin typeface="+mn-lt"/>
                <a:ea typeface="+mn-ea"/>
                <a:cs typeface="+mn-cs"/>
              </a:rPr>
              <a:t>Mã sản phẩm</a:t>
            </a:r>
          </a:p>
          <a:p>
            <a:pPr lvl="0"/>
            <a:r>
              <a:rPr lang="en-US" sz="1200" kern="1200" smtClean="0">
                <a:solidFill>
                  <a:schemeClr val="tx1"/>
                </a:solidFill>
                <a:latin typeface="+mn-lt"/>
                <a:ea typeface="+mn-ea"/>
                <a:cs typeface="+mn-cs"/>
              </a:rPr>
              <a:t>Mã bộ phận</a:t>
            </a:r>
          </a:p>
          <a:p>
            <a:pPr lvl="0"/>
            <a:r>
              <a:rPr lang="en-US" sz="1200" kern="1200" smtClean="0">
                <a:solidFill>
                  <a:schemeClr val="tx1"/>
                </a:solidFill>
                <a:latin typeface="+mn-lt"/>
                <a:ea typeface="+mn-ea"/>
                <a:cs typeface="+mn-cs"/>
              </a:rPr>
              <a:t>Hệ số (phân bổ)</a:t>
            </a:r>
          </a:p>
          <a:p>
            <a:r>
              <a:rPr lang="en-US" sz="1200" kern="1200" smtClean="0">
                <a:solidFill>
                  <a:schemeClr val="tx1"/>
                </a:solidFill>
                <a:latin typeface="+mn-lt"/>
                <a:ea typeface="+mn-ea"/>
                <a:cs typeface="+mn-cs"/>
              </a:rPr>
              <a:t>Hệ số được khai báo theo tháng, năm</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Khi</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tiếp</a:t>
            </a:r>
            <a:r>
              <a:rPr lang="en-US" baseline="0" dirty="0" smtClean="0"/>
              <a:t> </a:t>
            </a:r>
            <a:r>
              <a:rPr lang="en-US" baseline="0" dirty="0" err="1" smtClean="0"/>
              <a:t>theo</a:t>
            </a:r>
            <a:r>
              <a:rPr lang="en-US" baseline="0" dirty="0" smtClean="0"/>
              <a:t> </a:t>
            </a:r>
            <a:r>
              <a:rPr lang="en-US" baseline="0" err="1" smtClean="0"/>
              <a:t>sẽ</a:t>
            </a:r>
            <a:r>
              <a:rPr lang="en-US" baseline="0" smtClean="0"/>
              <a:t> giới </a:t>
            </a:r>
            <a:r>
              <a:rPr lang="en-US" baseline="0" dirty="0" err="1" smtClean="0"/>
              <a:t>thiệu</a:t>
            </a:r>
            <a:r>
              <a:rPr lang="en-US" baseline="0" dirty="0" smtClean="0"/>
              <a:t> </a:t>
            </a:r>
            <a:r>
              <a:rPr lang="en-US" baseline="0" dirty="0" err="1" smtClean="0"/>
              <a:t>về</a:t>
            </a:r>
            <a:r>
              <a:rPr lang="en-US" baseline="0" dirty="0" smtClean="0"/>
              <a:t> </a:t>
            </a:r>
            <a:r>
              <a:rPr lang="en-US" baseline="0" err="1" smtClean="0"/>
              <a:t>phiếu</a:t>
            </a:r>
            <a:r>
              <a:rPr lang="en-US" baseline="0" smtClean="0"/>
              <a:t> nhập kho, phiếu xuất kho, phiếu xuất điều chuyển (Nói thêm về hoá đơn mua hàng bên phân hệ mua hàng, hoá đơn bán hàng bên phân hệ bán hàng)</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Khi cập</a:t>
            </a:r>
            <a:r>
              <a:rPr lang="en-US" baseline="0" smtClean="0"/>
              <a:t> nhật phiếu nhập kho phải chỉ được phân xưởng/ công đoạn/ bộ phận/ Lệnh sản xuất tương ứng. Khi nhập kho thành phẩm chọn mã giao dịch là 4. nhập kho sản xuất</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30</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a:t>
            </a:fld>
            <a:endParaRPr lang="en-US"/>
          </a:p>
        </p:txBody>
      </p:sp>
    </p:spTree>
    <p:extLst>
      <p:ext uri="{BB962C8B-B14F-4D97-AF65-F5344CB8AC3E}">
        <p14:creationId xmlns:p14="http://schemas.microsoft.com/office/powerpoint/2010/main" xmlns="" val="3763983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Phiếu</a:t>
            </a:r>
            <a:r>
              <a:rPr lang="en-US" baseline="0" smtClean="0"/>
              <a:t> kế toán hạch toán lương 622/627 theo từng bộ phận/ phân xưởng/công đoạn. </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 Cập nhật số lượng sản phẩm dở dang cuối kỳ</a:t>
            </a:r>
          </a:p>
          <a:p>
            <a:r>
              <a:rPr lang="en-US" sz="1200" kern="1200" smtClean="0">
                <a:solidFill>
                  <a:schemeClr val="tx1"/>
                </a:solidFill>
                <a:latin typeface="+mn-lt"/>
                <a:ea typeface="+mn-ea"/>
                <a:cs typeface="+mn-cs"/>
              </a:rPr>
              <a:t>Thông tin cập nhật:</a:t>
            </a:r>
          </a:p>
          <a:p>
            <a:pPr lvl="0"/>
            <a:r>
              <a:rPr lang="en-US" sz="1200" kern="1200" smtClean="0">
                <a:solidFill>
                  <a:schemeClr val="tx1"/>
                </a:solidFill>
                <a:latin typeface="+mn-lt"/>
                <a:ea typeface="+mn-ea"/>
                <a:cs typeface="+mn-cs"/>
              </a:rPr>
              <a:t>Loại yếu tố</a:t>
            </a:r>
          </a:p>
          <a:p>
            <a:pPr lvl="0"/>
            <a:r>
              <a:rPr lang="en-US" sz="1200" kern="1200" smtClean="0">
                <a:solidFill>
                  <a:schemeClr val="tx1"/>
                </a:solidFill>
                <a:latin typeface="+mn-lt"/>
                <a:ea typeface="+mn-ea"/>
                <a:cs typeface="+mn-cs"/>
              </a:rPr>
              <a:t>Mã sản phẩm</a:t>
            </a:r>
          </a:p>
          <a:p>
            <a:pPr lvl="0"/>
            <a:r>
              <a:rPr lang="en-US" sz="1200" kern="1200" smtClean="0">
                <a:solidFill>
                  <a:schemeClr val="tx1"/>
                </a:solidFill>
                <a:latin typeface="+mn-lt"/>
                <a:ea typeface="+mn-ea"/>
                <a:cs typeface="+mn-cs"/>
              </a:rPr>
              <a:t>Bộ phận</a:t>
            </a:r>
          </a:p>
          <a:p>
            <a:pPr lvl="0"/>
            <a:r>
              <a:rPr lang="en-US" sz="1200" kern="1200" smtClean="0">
                <a:solidFill>
                  <a:schemeClr val="tx1"/>
                </a:solidFill>
                <a:latin typeface="+mn-lt"/>
                <a:ea typeface="+mn-ea"/>
                <a:cs typeface="+mn-cs"/>
              </a:rPr>
              <a:t>Số lượng dở dang</a:t>
            </a:r>
          </a:p>
          <a:p>
            <a:pPr lvl="0"/>
            <a:r>
              <a:rPr lang="en-US" sz="1200" kern="1200" smtClean="0">
                <a:solidFill>
                  <a:schemeClr val="tx1"/>
                </a:solidFill>
                <a:latin typeface="+mn-lt"/>
                <a:ea typeface="+mn-ea"/>
                <a:cs typeface="+mn-cs"/>
              </a:rPr>
              <a:t>Tỷ lệ hoàn thành </a:t>
            </a:r>
          </a:p>
          <a:p>
            <a:pPr lvl="0"/>
            <a:r>
              <a:rPr lang="en-US" sz="1200" kern="1200" smtClean="0">
                <a:solidFill>
                  <a:schemeClr val="tx1"/>
                </a:solidFill>
                <a:latin typeface="+mn-lt"/>
                <a:ea typeface="+mn-ea"/>
                <a:cs typeface="+mn-cs"/>
              </a:rPr>
              <a:t>Số lượng quy đổi (chương trình tự tính = số lượng dở dang * tỷ lệ hoàn thành) </a:t>
            </a:r>
          </a:p>
          <a:p>
            <a:r>
              <a:rPr lang="en-US" sz="1200" kern="1200" smtClean="0">
                <a:solidFill>
                  <a:schemeClr val="tx1"/>
                </a:solidFill>
                <a:latin typeface="+mn-lt"/>
                <a:ea typeface="+mn-ea"/>
                <a:cs typeface="+mn-cs"/>
              </a:rPr>
              <a:t>Số lượng sản phẩm dở dang cuối kỳ được cập nhật cho từng sản phẩm ở từng phân xưởng.</a:t>
            </a:r>
          </a:p>
          <a:p>
            <a:r>
              <a:rPr lang="en-US" sz="1200" kern="1200" smtClean="0">
                <a:solidFill>
                  <a:schemeClr val="tx1"/>
                </a:solidFill>
                <a:latin typeface="+mn-lt"/>
                <a:ea typeface="+mn-ea"/>
                <a:cs typeface="+mn-cs"/>
              </a:rPr>
              <a:t>Trong trường hợp một sản phẩm có số lượng dở dang khác nhau theo từng loại yếu tố chi phí thì ta phải chi tiết số lượng dở dang từng loại yếu tố chi phí.</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 thực hiện: Tồn kho/tính giá trung bình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Chức năng này được sử dụng để tính số lượng sản phẩm nhập kho trong kỳ đã cập nhật trong các phiếu nhập thành phẩm với mã giao dịch loại 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Tính số lượng sản phẩm sản xuất trong kỳ được tính theo công thức:</a:t>
            </a:r>
          </a:p>
          <a:p>
            <a:r>
              <a:rPr lang="en-US" sz="1200" b="1" kern="1200" smtClean="0">
                <a:solidFill>
                  <a:schemeClr val="tx1"/>
                </a:solidFill>
                <a:latin typeface="+mn-lt"/>
                <a:ea typeface="+mn-ea"/>
                <a:cs typeface="+mn-cs"/>
              </a:rPr>
              <a:t>SLSX = SL NK + SL CK – SL ĐK</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thành/Tính giá thành/ Tập hợp chi phí phát sinh trong kỳ</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thành/Tính giá thành/ Kết chuyển chi phí tập hợp trực tiếp</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b="0" kern="1200" smtClean="0">
                <a:solidFill>
                  <a:schemeClr val="tx1"/>
                </a:solidFill>
                <a:latin typeface="+mn-lt"/>
                <a:ea typeface="+mn-ea"/>
                <a:cs typeface="+mn-cs"/>
              </a:rPr>
              <a:t>Giá thành/Tính giá thành/ Tính hệ số phân bổ theo hệ số cập nhât</a:t>
            </a:r>
          </a:p>
          <a:p>
            <a:r>
              <a:rPr lang="en-US" sz="1200" kern="1200" smtClean="0">
                <a:solidFill>
                  <a:schemeClr val="tx1"/>
                </a:solidFill>
                <a:latin typeface="+mn-lt"/>
                <a:ea typeface="+mn-ea"/>
                <a:cs typeface="+mn-cs"/>
              </a:rPr>
              <a:t>Trong menu này, chương trình sẽ thực hiện các tính toán sau:</a:t>
            </a:r>
          </a:p>
          <a:p>
            <a:r>
              <a:rPr lang="en-US" sz="1200" kern="1200" smtClean="0">
                <a:solidFill>
                  <a:schemeClr val="tx1"/>
                </a:solidFill>
                <a:latin typeface="+mn-lt"/>
                <a:ea typeface="+mn-ea"/>
                <a:cs typeface="+mn-cs"/>
              </a:rPr>
              <a:t>Tính hệ số phân bổ theo hệ số cập nhật;</a:t>
            </a:r>
          </a:p>
          <a:p>
            <a:r>
              <a:rPr lang="en-US" sz="1200" kern="1200" smtClean="0">
                <a:solidFill>
                  <a:schemeClr val="tx1"/>
                </a:solidFill>
                <a:latin typeface="+mn-lt"/>
                <a:ea typeface="+mn-ea"/>
                <a:cs typeface="+mn-cs"/>
              </a:rPr>
              <a:t>Tính hệ số phân bổ theo định mức NVL: dùng để phân bổ các loại YTCP có cách cấu hình là “”;</a:t>
            </a:r>
          </a:p>
          <a:p>
            <a:r>
              <a:rPr lang="en-US" sz="1200" kern="1200" smtClean="0">
                <a:solidFill>
                  <a:schemeClr val="tx1"/>
                </a:solidFill>
                <a:latin typeface="+mn-lt"/>
                <a:ea typeface="+mn-ea"/>
                <a:cs typeface="+mn-cs"/>
              </a:rPr>
              <a:t>Tính hệ số phân bổ theo SLSX: dùng để phân bổ các loại YTCP lấy tiêu thức số lượng SX để phân bổ;</a:t>
            </a:r>
          </a:p>
          <a:p>
            <a:r>
              <a:rPr lang="en-US" sz="1200" kern="1200" smtClean="0">
                <a:solidFill>
                  <a:schemeClr val="tx1"/>
                </a:solidFill>
                <a:latin typeface="+mn-lt"/>
                <a:ea typeface="+mn-ea"/>
                <a:cs typeface="+mn-cs"/>
              </a:rPr>
              <a:t>Tính hệ số phân bổ theo các YTCP.</a:t>
            </a:r>
          </a:p>
          <a:p>
            <a:endParaRPr lang="en-US" sz="1200" b="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a:t>
            </a:r>
            <a:r>
              <a:rPr lang="en-US" sz="1200" kern="1200" baseline="0" smtClean="0">
                <a:solidFill>
                  <a:schemeClr val="tx1"/>
                </a:solidFill>
                <a:latin typeface="+mn-lt"/>
                <a:ea typeface="+mn-ea"/>
                <a:cs typeface="+mn-cs"/>
              </a:rPr>
              <a:t> thực hiện: </a:t>
            </a:r>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Giá thành/Tính giá thành/ Tính hệ số phân bổ theo định mức NVL</a:t>
            </a:r>
          </a:p>
          <a:p>
            <a:endParaRPr lang="en-US" sz="1200" b="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40</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a:t>
            </a:fld>
            <a:endParaRPr lang="en-US"/>
          </a:p>
        </p:txBody>
      </p:sp>
    </p:spTree>
    <p:extLst>
      <p:ext uri="{BB962C8B-B14F-4D97-AF65-F5344CB8AC3E}">
        <p14:creationId xmlns:p14="http://schemas.microsoft.com/office/powerpoint/2010/main" xmlns="" val="3763983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a:t>
            </a:r>
            <a:r>
              <a:rPr lang="en-US" sz="1200" kern="1200" baseline="0" smtClean="0">
                <a:solidFill>
                  <a:schemeClr val="tx1"/>
                </a:solidFill>
                <a:latin typeface="+mn-lt"/>
                <a:ea typeface="+mn-ea"/>
                <a:cs typeface="+mn-cs"/>
              </a:rPr>
              <a:t> thực hiện: </a:t>
            </a:r>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Giá thành/Tính giá thành/ Tính hệ số cập nhật theo yếu tố chi phí</a:t>
            </a:r>
          </a:p>
          <a:p>
            <a:endParaRPr lang="en-US" sz="1200" b="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a:t>
            </a:r>
            <a:r>
              <a:rPr lang="en-US" sz="1200" kern="1200" baseline="0" smtClean="0">
                <a:solidFill>
                  <a:schemeClr val="tx1"/>
                </a:solidFill>
                <a:latin typeface="+mn-lt"/>
                <a:ea typeface="+mn-ea"/>
                <a:cs typeface="+mn-cs"/>
              </a:rPr>
              <a:t> thực hiện: </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Giá thành/Tính giá thành/ Tính hệ số phân bổ theo số lượng sản xuất</a:t>
            </a:r>
          </a:p>
          <a:p>
            <a:endParaRPr lang="en-US" sz="1200" b="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Menu thực</a:t>
            </a:r>
            <a:r>
              <a:rPr lang="en-US" baseline="0" smtClean="0"/>
              <a:t> hiện:</a:t>
            </a:r>
          </a:p>
          <a:p>
            <a:r>
              <a:rPr lang="en-US" sz="1200" kern="1200" smtClean="0">
                <a:solidFill>
                  <a:schemeClr val="tx1"/>
                </a:solidFill>
                <a:latin typeface="+mn-lt"/>
                <a:ea typeface="+mn-ea"/>
                <a:cs typeface="+mn-cs"/>
              </a:rPr>
              <a:t>Giá thành/Tính giá thành/ Kiểm tra đối tượng nhận phân bổ chi phí</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Chức năng này để kiểm tra các đối tượng sẽ nhận phân bổ chi phí, đối tượng nào không được nhận phân bổ chi phí thì sẽ xoá đi.</a:t>
            </a:r>
          </a:p>
          <a:p>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Menu thực</a:t>
            </a:r>
            <a:r>
              <a:rPr lang="en-US" baseline="0" smtClean="0"/>
              <a:t> hiện: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Giá thành/Tính giá thành/ Phân bổ chi phí phát sinh trong kỳ</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 này dùng để phân bổ chi phí phát sinh trong kỳ</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Menu thực</a:t>
            </a:r>
            <a:r>
              <a:rPr lang="en-US" baseline="0" smtClean="0"/>
              <a:t> hiện: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Giá thành/Tính giá thành/ Tính chi phí dở dang cuối kỳ NVL</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 này dùng để tính chi phí dở dang cuối kỳ của nguyên vật liệu.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Menu thực</a:t>
            </a:r>
            <a:r>
              <a:rPr lang="en-US" baseline="0" smtClean="0"/>
              <a:t> hiện: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Giá thành/Tính giá thành/ Tính chi phí dở dang cuối kỳ</a:t>
            </a: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 thực</a:t>
            </a:r>
            <a:r>
              <a:rPr lang="en-US" sz="1200" kern="1200" baseline="0" smtClean="0">
                <a:solidFill>
                  <a:schemeClr val="tx1"/>
                </a:solidFill>
                <a:latin typeface="+mn-lt"/>
                <a:ea typeface="+mn-ea"/>
                <a:cs typeface="+mn-cs"/>
              </a:rPr>
              <a:t> hiện: </a:t>
            </a:r>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Giá thành/Tính giá Thành/ Tính giá thành sản phẩm</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Sau khi thực hiện các chức năng tập hợp chi phí cho từng sản phẩm chi tiết theo các chỉ tiêu phân tích, cần thực hiện tổng hợp tất cả những yếu tố đó lại để có thể lập báo cáo giá thành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Menu thực</a:t>
            </a:r>
            <a:r>
              <a:rPr lang="en-US" sz="1200" kern="1200" baseline="0" smtClean="0">
                <a:solidFill>
                  <a:schemeClr val="tx1"/>
                </a:solidFill>
                <a:latin typeface="+mn-lt"/>
                <a:ea typeface="+mn-ea"/>
                <a:cs typeface="+mn-cs"/>
              </a:rPr>
              <a:t> hiện: </a:t>
            </a:r>
            <a:endParaRPr lang="en-US" sz="1200" kern="120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Giá thành/ Điều chỉnh giá thành sản phẩm</a:t>
            </a: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Giá thành/Cập nhật giá cho các phiếu nhập thành phẩm</a:t>
            </a:r>
          </a:p>
          <a:p>
            <a:r>
              <a:rPr lang="en-US" sz="1200" kern="1200" smtClean="0">
                <a:solidFill>
                  <a:schemeClr val="tx1"/>
                </a:solidFill>
                <a:latin typeface="+mn-lt"/>
                <a:ea typeface="+mn-ea"/>
                <a:cs typeface="+mn-cs"/>
              </a:rPr>
              <a:t>Như ta đã biết, khi nhập kho thành phẩm (hằng ngày) ta không biết giá nhập kho của thành phẩm (giá thành sản xuất) là bao nhiêu. Việc này chỉ được thực hiện định kỳ hằng tháng sau khi tính giá thành. Bước cập nhật giá thành vào các phiếu nhập là bước cuối cùng trong quy trình tính giá thành. Chương trình sẽ tự động cập nhật các sổ kế toán có liên quan.</a:t>
            </a:r>
          </a:p>
          <a:p>
            <a:r>
              <a:rPr lang="vi-VN" sz="1200" kern="1200" smtClean="0">
                <a:solidFill>
                  <a:schemeClr val="tx1"/>
                </a:solidFill>
                <a:latin typeface="+mn-lt"/>
                <a:ea typeface="+mn-ea"/>
                <a:cs typeface="+mn-cs"/>
              </a:rPr>
              <a:t>Tại chức năng này chương trình sẽ áp giá cho các phiếu nhập thành phẩm sau khi giá đã được tính và điều chỉnh ở các bước trên.</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T</a:t>
            </a:r>
            <a:r>
              <a:rPr lang="vi-VN" sz="1200" kern="1200" smtClean="0">
                <a:solidFill>
                  <a:schemeClr val="tx1"/>
                </a:solidFill>
                <a:latin typeface="+mn-lt"/>
                <a:ea typeface="+mn-ea"/>
                <a:cs typeface="+mn-cs"/>
              </a:rPr>
              <a:t>rường hợp bài toán tính giá thành cho nhiều công đoạn nối tiếp nhau thì sau khi tính giá thành cho công đoạn đầu, phải chạy lần lượt lại các bước tính nêu trên để tính giá thành cho công đoạn sau.</a:t>
            </a:r>
            <a:endParaRPr lang="en-US" sz="1200" kern="1200" smtClean="0">
              <a:solidFill>
                <a:schemeClr val="tx1"/>
              </a:solidFill>
              <a:latin typeface="+mn-lt"/>
              <a:ea typeface="+mn-ea"/>
              <a:cs typeface="+mn-cs"/>
            </a:endParaRPr>
          </a:p>
          <a:p>
            <a:endParaRPr lang="en-US" sz="1200" kern="120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Tại chức năng ‘Tạo bút toán’ này chương trình sẽ tự động kết chuyển chi phí tập hợp trên các tài khoản 621,622,627 sang tài khoản chi phí sản xuất dở dang 154. Chương trình thực hiện kết chuyển dựa trên khai báo các tài khoản và khai báo có thực hiện kết chuyển hay không ở phần danh mục yếu tố chi phí.</a:t>
            </a:r>
          </a:p>
          <a:p>
            <a:r>
              <a:rPr lang="en-US" sz="1200" kern="1200" smtClean="0">
                <a:solidFill>
                  <a:schemeClr val="tx1"/>
                </a:solidFill>
                <a:latin typeface="+mn-lt"/>
                <a:ea typeface="+mn-ea"/>
                <a:cs typeface="+mn-cs"/>
              </a:rPr>
              <a:t>Người dùng vẫn có thể kết chuyển chi phí sang 154 thông qua chức năng kết chuyển tự động ở menu ‘Tổng hợp’</a:t>
            </a: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50</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Trong tài liệu này sẽ giới hạn giới thiệu về tính giá thành cho sản phẩm công nghiệp sản xuất hàng loạt. Ngay cả đối với loại sản phẩm này việc tính giá thành sản phẩm cũng có thể rất là phức tạp. </a:t>
            </a:r>
          </a:p>
          <a:p>
            <a:r>
              <a:rPr lang="en-US" sz="1200" kern="1200" smtClean="0">
                <a:solidFill>
                  <a:schemeClr val="tx1"/>
                </a:solidFill>
                <a:latin typeface="+mn-lt"/>
                <a:ea typeface="+mn-ea"/>
                <a:cs typeface="+mn-cs"/>
              </a:rPr>
              <a:t>Sự phức tạp của việc tính giá thành có thể do các nguyên nhân sau:</a:t>
            </a:r>
          </a:p>
          <a:p>
            <a:pPr lvl="0"/>
            <a:r>
              <a:rPr lang="en-US" sz="1200" kern="1200" smtClean="0">
                <a:solidFill>
                  <a:schemeClr val="tx1"/>
                </a:solidFill>
                <a:latin typeface="+mn-lt"/>
                <a:ea typeface="+mn-ea"/>
                <a:cs typeface="+mn-cs"/>
              </a:rPr>
              <a:t>Doanh nghiệp không có định mức cho nhiều loại chi phí. Đặc biệt đối với các doanh nghiệp sản xuất theo đơn đặt hàng.</a:t>
            </a:r>
          </a:p>
          <a:p>
            <a:pPr lvl="0"/>
            <a:r>
              <a:rPr lang="en-US" sz="1200" kern="1200" smtClean="0">
                <a:solidFill>
                  <a:schemeClr val="tx1"/>
                </a:solidFill>
                <a:latin typeface="+mn-lt"/>
                <a:ea typeface="+mn-ea"/>
                <a:cs typeface="+mn-cs"/>
              </a:rPr>
              <a:t>Doanh nghiệp thường sản xuất nhiều sản phẩm khác nhau chứ không sản xuất chỉ một sản phẩm duy nhất. Và trong nhiều trường hợp khó xác định chi phí thực hiện cho sản phẩm cụ thể nào mà định mức lại chưa có.</a:t>
            </a:r>
          </a:p>
          <a:p>
            <a:pPr lvl="0"/>
            <a:r>
              <a:rPr lang="en-US" sz="1200" kern="1200" smtClean="0">
                <a:solidFill>
                  <a:schemeClr val="tx1"/>
                </a:solidFill>
                <a:latin typeface="+mn-lt"/>
                <a:ea typeface="+mn-ea"/>
                <a:cs typeface="+mn-cs"/>
              </a:rPr>
              <a:t>Sản phẩm có thể được sản xuất phải qua nhiều công đoạn và doanh nghiệp muốn tính toán, xác định chi phí sản xuất ở từng công đoạn, để biết rõ chi phí công đoạn và do trong một số trường hợp bán thành phẩm ở một công đoạn nào đó một phần là sản phẩm hoàn thành, một phần được chuyển cho công đoạn tiếp theo…</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6</a:t>
            </a:fld>
            <a:endParaRPr lang="en-US"/>
          </a:p>
        </p:txBody>
      </p:sp>
    </p:spTree>
    <p:extLst>
      <p:ext uri="{BB962C8B-B14F-4D97-AF65-F5344CB8AC3E}">
        <p14:creationId xmlns:p14="http://schemas.microsoft.com/office/powerpoint/2010/main" xmlns="" val="3763983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b/c </a:t>
            </a:r>
            <a:r>
              <a:rPr lang="en-US" baseline="0" dirty="0" err="1" smtClean="0"/>
              <a:t>chính</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Tiếp</a:t>
            </a:r>
            <a:r>
              <a:rPr lang="en-US" baseline="0" dirty="0" smtClean="0"/>
              <a:t> </a:t>
            </a:r>
            <a:r>
              <a:rPr lang="en-US" baseline="0" dirty="0" err="1" smtClean="0"/>
              <a:t>theo</a:t>
            </a:r>
            <a:r>
              <a:rPr lang="en-US" baseline="0" dirty="0" smtClean="0"/>
              <a:t> </a:t>
            </a:r>
            <a:r>
              <a:rPr lang="en-US" baseline="0" dirty="0" err="1" smtClean="0"/>
              <a:t>chỉ</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cách</a:t>
            </a:r>
            <a:r>
              <a:rPr lang="en-US" baseline="0" dirty="0" smtClean="0"/>
              <a:t> </a:t>
            </a:r>
            <a:r>
              <a:rPr lang="en-US" baseline="0" dirty="0" err="1" smtClean="0"/>
              <a:t>lên</a:t>
            </a:r>
            <a:r>
              <a:rPr lang="en-US" baseline="0" dirty="0" smtClean="0"/>
              <a:t> </a:t>
            </a:r>
            <a:r>
              <a:rPr lang="en-US" baseline="0" err="1" smtClean="0"/>
              <a:t>cho</a:t>
            </a:r>
            <a:r>
              <a:rPr lang="en-US" baseline="0" smtClean="0"/>
              <a:t> 5 </a:t>
            </a:r>
            <a:r>
              <a:rPr lang="en-US" baseline="0" dirty="0" err="1" smtClean="0"/>
              <a:t>mẫu</a:t>
            </a:r>
            <a:r>
              <a:rPr lang="en-US" baseline="0" dirty="0" smtClean="0"/>
              <a:t> b/c.</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51</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52</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53</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54</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55</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56</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báo</a:t>
            </a:r>
            <a:r>
              <a:rPr lang="en-US" baseline="0" dirty="0" smtClean="0"/>
              <a:t> </a:t>
            </a:r>
            <a:r>
              <a:rPr lang="en-US" baseline="0" dirty="0" err="1" smtClean="0"/>
              <a:t>cáo</a:t>
            </a:r>
            <a:r>
              <a:rPr lang="en-US" baseline="0" dirty="0" smtClean="0"/>
              <a:t> </a:t>
            </a:r>
            <a:r>
              <a:rPr lang="en-US" baseline="0" dirty="0" err="1" smtClean="0"/>
              <a:t>chính</a:t>
            </a:r>
            <a:r>
              <a:rPr lang="en-US" baseline="0" dirty="0" smtClean="0"/>
              <a:t> </a:t>
            </a:r>
            <a:r>
              <a:rPr lang="en-US" baseline="0" dirty="0" err="1" smtClean="0"/>
              <a:t>mang</a:t>
            </a:r>
            <a:r>
              <a:rPr lang="en-US" baseline="0" dirty="0" smtClean="0"/>
              <a:t> </a:t>
            </a:r>
            <a:r>
              <a:rPr lang="en-US" baseline="0" dirty="0" err="1" smtClean="0"/>
              <a:t>tính</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a:t>
            </a: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7</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8</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9</a:t>
            </a:fld>
            <a:endParaRPr lang="en-US"/>
          </a:p>
        </p:txBody>
      </p:sp>
    </p:spTree>
    <p:extLst>
      <p:ext uri="{BB962C8B-B14F-4D97-AF65-F5344CB8AC3E}">
        <p14:creationId xmlns:p14="http://schemas.microsoft.com/office/powerpoint/2010/main" xmlns="" val="336877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10</a:t>
            </a:fld>
            <a:endParaRPr lang="en-US"/>
          </a:p>
        </p:txBody>
      </p:sp>
    </p:spTree>
    <p:extLst>
      <p:ext uri="{BB962C8B-B14F-4D97-AF65-F5344CB8AC3E}">
        <p14:creationId xmlns:p14="http://schemas.microsoft.com/office/powerpoint/2010/main" xmlns="" val="336877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316163"/>
            <a:ext cx="8077200" cy="585787"/>
          </a:xfrm>
          <a:extLst>
            <a:ext uri="{91240B29-F687-4F45-9708-019B960494DF}">
              <a14:hiddenLine xmlns:a14="http://schemas.microsoft.com/office/drawing/2010/main" xmlns="" w="9525" algn="ctr">
                <a:solidFill>
                  <a:schemeClr val="tx1"/>
                </a:solidFill>
                <a:miter lim="800000"/>
                <a:headEnd/>
                <a:tailEnd/>
              </a14:hiddenLine>
            </a:ext>
          </a:extLst>
        </p:spPr>
        <p:txBody>
          <a:bodyPr anchor="ctr"/>
          <a:lstStyle>
            <a:lvl1pPr>
              <a:defRPr>
                <a:solidFill>
                  <a:schemeClr val="tx1"/>
                </a:solidFill>
              </a:defRPr>
            </a:lvl1pPr>
          </a:lstStyle>
          <a:p>
            <a:pPr lvl="0"/>
            <a:r>
              <a:rPr lang="en-US" noProof="0" smtClean="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28600"/>
            <a:ext cx="2101850" cy="365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56325" cy="365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90931"/>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20000"/>
                    <a:lumOff val="80000"/>
                  </a:schemeClr>
                </a:solidFill>
              </a:defRPr>
            </a:lvl1pPr>
            <a:lvl2pPr>
              <a:defRPr>
                <a:solidFill>
                  <a:schemeClr val="tx2">
                    <a:lumMod val="20000"/>
                    <a:lumOff val="80000"/>
                  </a:schemeClr>
                </a:solidFill>
              </a:defRPr>
            </a:lvl2pPr>
            <a:lvl3pPr>
              <a:defRPr>
                <a:solidFill>
                  <a:schemeClr val="tx2">
                    <a:lumMod val="20000"/>
                    <a:lumOff val="80000"/>
                  </a:schemeClr>
                </a:solidFill>
              </a:defRPr>
            </a:lvl3pPr>
            <a:lvl4pPr>
              <a:defRPr>
                <a:solidFill>
                  <a:schemeClr val="tx2">
                    <a:lumMod val="20000"/>
                    <a:lumOff val="80000"/>
                  </a:schemeClr>
                </a:solidFill>
              </a:defRPr>
            </a:lvl4pPr>
            <a:lvl5pPr>
              <a:defRPr>
                <a:solidFill>
                  <a:schemeClr val="tx2">
                    <a:lumMod val="20000"/>
                    <a:lumOff val="8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AutoShape 5"/>
          <p:cNvSpPr>
            <a:spLocks noChangeArrowheads="1"/>
          </p:cNvSpPr>
          <p:nvPr userDrawn="1"/>
        </p:nvSpPr>
        <p:spPr bwMode="auto">
          <a:xfrm>
            <a:off x="228600" y="914400"/>
            <a:ext cx="8763000" cy="5638800"/>
          </a:xfrm>
          <a:prstGeom prst="roundRect">
            <a:avLst>
              <a:gd name="adj" fmla="val 1565"/>
            </a:avLst>
          </a:prstGeom>
          <a:solidFill>
            <a:schemeClr val="tx1"/>
          </a:solidFill>
          <a:ln w="9525" algn="ctr">
            <a:solidFill>
              <a:schemeClr val="bg2"/>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7772400" cy="1200329"/>
          </a:xfrm>
        </p:spPr>
        <p:txBody>
          <a:bodyPr/>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29088"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17638"/>
            <a:ext cx="4129087"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46331"/>
          </a:xfrm>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535113"/>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74875"/>
            <a:ext cx="411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solidFill>
                  <a:srgbClr val="00B050"/>
                </a:soli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8769"/>
            <a:ext cx="3008313" cy="646331"/>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3366"/>
            </a:gs>
            <a:gs pos="0">
              <a:srgbClr val="0070C0"/>
            </a:gs>
            <a:gs pos="100000">
              <a:srgbClr val="0092B4"/>
            </a:gs>
            <a:gs pos="0">
              <a:srgbClr val="21A0FF"/>
            </a:gs>
            <a:gs pos="100000">
              <a:srgbClr val="117D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590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r>
              <a:rPr lang="en-US" dirty="0" smtClean="0"/>
              <a:t>Click to edit Title Slide</a:t>
            </a:r>
          </a:p>
        </p:txBody>
      </p:sp>
      <p:sp>
        <p:nvSpPr>
          <p:cNvPr id="1027" name="Rectangle 8"/>
          <p:cNvSpPr>
            <a:spLocks noGrp="1" noChangeArrowheads="1"/>
          </p:cNvSpPr>
          <p:nvPr>
            <p:ph type="body" idx="1"/>
          </p:nvPr>
        </p:nvSpPr>
        <p:spPr bwMode="auto">
          <a:xfrm>
            <a:off x="381000" y="1417638"/>
            <a:ext cx="8410575" cy="2470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bullet"/>
          <p:cNvPicPr>
            <a:picLocks noChangeAspect="1" noChangeArrowheads="1"/>
          </p:cNvPicPr>
          <p:nvPr/>
        </p:nvPicPr>
        <p:blipFill>
          <a:blip r:embed="rId13" cstate="print"/>
          <a:srcRect/>
          <a:stretch>
            <a:fillRect/>
          </a:stretch>
        </p:blipFill>
        <p:spPr bwMode="auto">
          <a:xfrm>
            <a:off x="9336088" y="0"/>
            <a:ext cx="241300" cy="241300"/>
          </a:xfrm>
          <a:prstGeom prst="rect">
            <a:avLst/>
          </a:prstGeom>
          <a:noFill/>
          <a:ln w="9525">
            <a:noFill/>
            <a:miter lim="800000"/>
            <a:headEnd/>
            <a:tailEnd/>
          </a:ln>
        </p:spPr>
      </p:pic>
      <p:sp>
        <p:nvSpPr>
          <p:cNvPr id="2" name="TextBox 1"/>
          <p:cNvSpPr txBox="1"/>
          <p:nvPr userDrawn="1"/>
        </p:nvSpPr>
        <p:spPr>
          <a:xfrm>
            <a:off x="152400" y="6611779"/>
            <a:ext cx="2209800" cy="246221"/>
          </a:xfrm>
          <a:prstGeom prst="rect">
            <a:avLst/>
          </a:prstGeom>
          <a:noFill/>
        </p:spPr>
        <p:txBody>
          <a:bodyPr wrap="square" rtlCol="0">
            <a:spAutoFit/>
          </a:bodyPr>
          <a:lstStyle/>
          <a:p>
            <a:r>
              <a:rPr lang="en-US" sz="1000" i="1" dirty="0" err="1" smtClean="0">
                <a:solidFill>
                  <a:srgbClr val="00B050"/>
                </a:solidFill>
                <a:latin typeface="Arial" pitchFamily="34" charset="0"/>
                <a:cs typeface="Arial" pitchFamily="34" charset="0"/>
              </a:rPr>
              <a:t>Bản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quyền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Cty</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Phần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mềm</a:t>
            </a:r>
            <a:r>
              <a:rPr lang="en-US" sz="1000" i="1" baseline="0" dirty="0" smtClean="0">
                <a:solidFill>
                  <a:srgbClr val="00B050"/>
                </a:solidFill>
                <a:latin typeface="Arial" pitchFamily="34" charset="0"/>
                <a:cs typeface="Arial" pitchFamily="34" charset="0"/>
              </a:rPr>
              <a:t> FAST.</a:t>
            </a:r>
            <a:endParaRPr lang="en-US" sz="1000" i="1" dirty="0">
              <a:solidFill>
                <a:srgbClr val="00B050"/>
              </a:solidFill>
              <a:latin typeface="Arial" pitchFamily="34" charset="0"/>
              <a:cs typeface="Arial" pitchFamily="34" charset="0"/>
            </a:endParaRP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3600" b="1">
          <a:ln>
            <a:prstDash val="solid"/>
          </a:ln>
          <a:solidFill>
            <a:srgbClr val="00B050"/>
          </a:solidFill>
          <a:effectLst/>
          <a:latin typeface="Microsoft Sans Serif" pitchFamily="34" charset="0"/>
          <a:ea typeface="+mj-ea"/>
          <a:cs typeface="Microsoft Sans Serif" pitchFamily="34" charset="0"/>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fontAlgn="base">
        <a:spcBef>
          <a:spcPct val="25000"/>
        </a:spcBef>
        <a:spcAft>
          <a:spcPct val="25000"/>
        </a:spcAft>
        <a:buClr>
          <a:schemeClr val="tx2"/>
        </a:buClr>
        <a:buFont typeface="Wingdings 2" pitchFamily="18" charset="2"/>
        <a:buBlip>
          <a:blip r:embed="rId13"/>
        </a:buBlip>
        <a:defRPr sz="2800">
          <a:solidFill>
            <a:schemeClr val="tx1"/>
          </a:solidFill>
          <a:latin typeface="Microsoft Sans Serif" pitchFamily="34" charset="0"/>
          <a:ea typeface="+mn-ea"/>
          <a:cs typeface="Microsoft Sans Serif" pitchFamily="34" charset="0"/>
        </a:defRPr>
      </a:lvl1pPr>
      <a:lvl2pPr marL="833438" indent="-354013" algn="l" rtl="0" fontAlgn="base">
        <a:spcBef>
          <a:spcPct val="25000"/>
        </a:spcBef>
        <a:spcAft>
          <a:spcPct val="25000"/>
        </a:spcAft>
        <a:buClr>
          <a:schemeClr val="tx2"/>
        </a:buClr>
        <a:buFont typeface="Wingdings 2" pitchFamily="18" charset="2"/>
        <a:buBlip>
          <a:blip r:embed="rId13"/>
        </a:buBlip>
        <a:defRPr sz="2400">
          <a:solidFill>
            <a:schemeClr val="tx1"/>
          </a:solidFill>
          <a:latin typeface="Microsoft Sans Serif" pitchFamily="34" charset="0"/>
          <a:cs typeface="Microsoft Sans Serif" pitchFamily="34" charset="0"/>
        </a:defRPr>
      </a:lvl2pPr>
      <a:lvl3pPr marL="1208088" indent="-3730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3pPr>
      <a:lvl4pPr marL="1544638" indent="-3349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4pPr>
      <a:lvl5pPr marL="1851025" indent="-304800"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5pPr>
      <a:lvl6pPr marL="23082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6pPr>
      <a:lvl7pPr marL="27654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7pPr>
      <a:lvl8pPr marL="32226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8pPr>
      <a:lvl9pPr marL="36798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493" y="1267700"/>
            <a:ext cx="8077200" cy="42473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a:lstStyle/>
          <a:p>
            <a:pPr>
              <a:defRPr/>
            </a:pPr>
            <a:r>
              <a:rPr lang="en-US" sz="2400" dirty="0" err="1" smtClean="0">
                <a:ln>
                  <a:noFill/>
                </a:ln>
                <a:effectLst/>
                <a:latin typeface="Microsoft Sans Serif" pitchFamily="34" charset="0"/>
                <a:cs typeface="Microsoft Sans Serif" pitchFamily="34" charset="0"/>
              </a:rPr>
              <a:t>Kế</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toán</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máy</a:t>
            </a:r>
            <a:endParaRPr lang="en-US" sz="2400" dirty="0">
              <a:ln>
                <a:noFill/>
              </a:ln>
              <a:effectLst/>
            </a:endParaRPr>
          </a:p>
        </p:txBody>
      </p:sp>
      <p:sp>
        <p:nvSpPr>
          <p:cNvPr id="4" name="Rectangle 3"/>
          <p:cNvSpPr/>
          <p:nvPr/>
        </p:nvSpPr>
        <p:spPr>
          <a:xfrm>
            <a:off x="304800" y="1676400"/>
            <a:ext cx="7031092" cy="21236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66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Kế</a:t>
            </a:r>
            <a:r>
              <a:rPr lang="en-US" sz="6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 </a:t>
            </a:r>
            <a:r>
              <a:rPr lang="en-US" sz="66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toán</a:t>
            </a:r>
            <a:r>
              <a:rPr lang="en-US" sz="66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 giá thành </a:t>
            </a:r>
          </a:p>
          <a:p>
            <a:pPr>
              <a:defRPr/>
            </a:pPr>
            <a:r>
              <a:rPr lang="en-US" sz="66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sản xuất</a:t>
            </a:r>
            <a:endParaRPr lang="en-US" sz="6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endParaRPr>
          </a:p>
        </p:txBody>
      </p:sp>
      <p:sp>
        <p:nvSpPr>
          <p:cNvPr id="7" name="Title 1"/>
          <p:cNvSpPr txBox="1">
            <a:spLocks/>
          </p:cNvSpPr>
          <p:nvPr/>
        </p:nvSpPr>
        <p:spPr bwMode="auto">
          <a:xfrm>
            <a:off x="533400" y="3810000"/>
            <a:ext cx="579120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ctr"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Giảng</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viên</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Khoa</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Trường</a:t>
            </a:r>
            <a:r>
              <a:rPr lang="en-US" sz="2400" dirty="0" smtClean="0">
                <a:ln>
                  <a:noFill/>
                </a:ln>
                <a:effectLst/>
                <a:latin typeface="Microsoft Sans Serif" pitchFamily="34" charset="0"/>
                <a:cs typeface="Microsoft Sans Serif" pitchFamily="34" charset="0"/>
              </a:rPr>
              <a:t>: </a:t>
            </a:r>
            <a:endParaRPr lang="en-US" sz="2400" dirty="0">
              <a:ln>
                <a:noFill/>
              </a:ln>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 giá thành</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3.3. Báo cáo chi phí sản xuất theo sản phẩm</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990600" y="1828800"/>
            <a:ext cx="7162800" cy="28956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8491113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giá thành</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3.4. Tổng hợp chi phí sản xuất theo yếu tố</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143000" y="1752600"/>
            <a:ext cx="7086600" cy="3276599"/>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32993368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giá thành</a:t>
            </a:r>
            <a:endParaRPr lang="en-US" dirty="0"/>
          </a:p>
        </p:txBody>
      </p:sp>
      <p:sp>
        <p:nvSpPr>
          <p:cNvPr id="5" name="Title 1"/>
          <p:cNvSpPr txBox="1">
            <a:spLocks/>
          </p:cNvSpPr>
          <p:nvPr/>
        </p:nvSpPr>
        <p:spPr bwMode="auto">
          <a:xfrm>
            <a:off x="152400" y="990600"/>
            <a:ext cx="8382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000" smtClean="0">
                <a:solidFill>
                  <a:srgbClr val="002060"/>
                </a:solidFill>
                <a:effectLst/>
                <a:latin typeface="Arial" pitchFamily="34" charset="0"/>
                <a:cs typeface="Arial" pitchFamily="34" charset="0"/>
              </a:rPr>
              <a:t>3.5. Báo cáo so sánh NVL thực tế và định mức theo sản phẩm</a:t>
            </a:r>
            <a:endParaRPr lang="en-US" sz="20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990600" y="1752600"/>
            <a:ext cx="7239000" cy="35814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32993368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thực</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hiện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phần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mềm</a:t>
            </a:r>
            <a:endParaRPr lang="en-US" dirty="0"/>
          </a:p>
        </p:txBody>
      </p:sp>
      <p:sp>
        <p:nvSpPr>
          <p:cNvPr id="616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64" name="Object 20"/>
          <p:cNvGraphicFramePr>
            <a:graphicFrameLocks noChangeAspect="1"/>
          </p:cNvGraphicFramePr>
          <p:nvPr/>
        </p:nvGraphicFramePr>
        <p:xfrm>
          <a:off x="1905000" y="1219200"/>
          <a:ext cx="5334000" cy="4953000"/>
        </p:xfrm>
        <a:graphic>
          <a:graphicData uri="http://schemas.openxmlformats.org/presentationml/2006/ole">
            <p:oleObj spid="_x0000_s6164" r:id="rId4" imgW="4952685" imgH="4467221" progId="">
              <p:embed/>
            </p:oleObj>
          </a:graphicData>
        </a:graphic>
      </p:graphicFrame>
    </p:spTree>
    <p:extLst>
      <p:ext uri="{BB962C8B-B14F-4D97-AF65-F5344CB8AC3E}">
        <p14:creationId xmlns:p14="http://schemas.microsoft.com/office/powerpoint/2010/main" xmlns="" val="31820409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4616648"/>
          </a:xfrm>
          <a:prstGeom prst="rect">
            <a:avLst/>
          </a:prstGeom>
          <a:noFill/>
        </p:spPr>
        <p:txBody>
          <a:bodyPr wrap="square" rtlCol="0">
            <a:spAutoFit/>
          </a:bodyPr>
          <a:lstStyle/>
          <a:p>
            <a:pPr marL="457200" indent="-457200">
              <a:spcBef>
                <a:spcPts val="1200"/>
              </a:spcBef>
              <a:buFont typeface="+mj-lt"/>
              <a:buAutoNum type="arabicPeriod"/>
            </a:pPr>
            <a:r>
              <a:rPr lang="en-US" sz="2800" b="0" dirty="0" err="1" smtClean="0">
                <a:solidFill>
                  <a:schemeClr val="bg1"/>
                </a:solidFill>
                <a:latin typeface="Microsoft Sans Serif" pitchFamily="34" charset="0"/>
                <a:cs typeface="Microsoft Sans Serif" pitchFamily="34" charset="0"/>
              </a:rPr>
              <a:t>Khai</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err="1" smtClean="0">
                <a:solidFill>
                  <a:schemeClr val="bg1"/>
                </a:solidFill>
                <a:latin typeface="Microsoft Sans Serif" pitchFamily="34" charset="0"/>
                <a:cs typeface="Microsoft Sans Serif" pitchFamily="34" charset="0"/>
              </a:rPr>
              <a:t>tham</a:t>
            </a:r>
            <a:r>
              <a:rPr lang="en-US" sz="2800" b="0" smtClean="0">
                <a:solidFill>
                  <a:schemeClr val="bg1"/>
                </a:solidFill>
                <a:latin typeface="Microsoft Sans Serif" pitchFamily="34" charset="0"/>
                <a:cs typeface="Microsoft Sans Serif" pitchFamily="34" charset="0"/>
              </a:rPr>
              <a:t> số</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Khai báo các màn hình nhập chứng từ</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nhóm yếu tố</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loại yếu tố</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yếu tố </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công đoạn</a:t>
            </a:r>
            <a:endParaRPr lang="en-US" sz="2800" b="0" dirty="0" smtClean="0">
              <a:solidFill>
                <a:schemeClr val="bg1"/>
              </a:solidFill>
              <a:latin typeface="Microsoft Sans Serif" pitchFamily="34" charset="0"/>
              <a:cs typeface="Microsoft Sans Serif" pitchFamily="34" charset="0"/>
            </a:endParaRPr>
          </a:p>
          <a:p>
            <a:pPr marL="457200" indent="-457200">
              <a:spcBef>
                <a:spcPts val="1200"/>
              </a:spcBef>
              <a:buFont typeface="+mj-lt"/>
              <a:buAutoNum type="arabicPeriod"/>
            </a:pPr>
            <a:r>
              <a:rPr lang="en-US" sz="2800" b="0" dirty="0" err="1">
                <a:solidFill>
                  <a:schemeClr val="bg1"/>
                </a:solidFill>
                <a:latin typeface="Microsoft Sans Serif" pitchFamily="34" charset="0"/>
                <a:cs typeface="Microsoft Sans Serif" pitchFamily="34" charset="0"/>
              </a:rPr>
              <a:t>Khai</a:t>
            </a:r>
            <a:r>
              <a:rPr lang="en-US" sz="2800" b="0" dirty="0">
                <a:solidFill>
                  <a:schemeClr val="bg1"/>
                </a:solidFill>
                <a:latin typeface="Microsoft Sans Serif" pitchFamily="34" charset="0"/>
                <a:cs typeface="Microsoft Sans Serif" pitchFamily="34" charset="0"/>
              </a:rPr>
              <a:t> </a:t>
            </a:r>
            <a:r>
              <a:rPr lang="en-US" sz="2800" b="0" err="1">
                <a:solidFill>
                  <a:schemeClr val="bg1"/>
                </a:solidFill>
                <a:latin typeface="Microsoft Sans Serif" pitchFamily="34" charset="0"/>
                <a:cs typeface="Microsoft Sans Serif" pitchFamily="34" charset="0"/>
              </a:rPr>
              <a:t>báo</a:t>
            </a:r>
            <a:r>
              <a:rPr lang="en-US" sz="2800" b="0">
                <a:solidFill>
                  <a:schemeClr val="bg1"/>
                </a:solidFill>
                <a:latin typeface="Microsoft Sans Serif" pitchFamily="34" charset="0"/>
                <a:cs typeface="Microsoft Sans Serif" pitchFamily="34" charset="0"/>
              </a:rPr>
              <a:t> </a:t>
            </a:r>
            <a:r>
              <a:rPr lang="en-US" sz="2800" b="0" smtClean="0">
                <a:solidFill>
                  <a:schemeClr val="bg1"/>
                </a:solidFill>
                <a:latin typeface="Microsoft Sans Serif" pitchFamily="34" charset="0"/>
                <a:cs typeface="Microsoft Sans Serif" pitchFamily="34" charset="0"/>
              </a:rPr>
              <a:t>danh mục kho</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Khai báo danh mục hàng hoá, vật tư</a:t>
            </a:r>
            <a:endParaRPr lang="en-US" sz="2800" b="0" dirty="0">
              <a:solidFill>
                <a:schemeClr val="bg1"/>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5.1.Khai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err="1" smtClean="0">
                <a:solidFill>
                  <a:schemeClr val="bg1"/>
                </a:solidFill>
                <a:latin typeface="Microsoft Sans Serif" pitchFamily="34" charset="0"/>
                <a:cs typeface="Microsoft Sans Serif" pitchFamily="34" charset="0"/>
              </a:rPr>
              <a:t>tham</a:t>
            </a:r>
            <a:r>
              <a:rPr lang="en-US" sz="2800" b="0" smtClean="0">
                <a:solidFill>
                  <a:schemeClr val="bg1"/>
                </a:solidFill>
                <a:latin typeface="Microsoft Sans Serif" pitchFamily="34" charset="0"/>
                <a:cs typeface="Microsoft Sans Serif" pitchFamily="34" charset="0"/>
              </a:rPr>
              <a:t> số</a:t>
            </a:r>
            <a:endParaRPr lang="en-US" sz="2800" b="0" dirty="0" smtClean="0">
              <a:solidFill>
                <a:schemeClr val="bg1"/>
              </a:solidFill>
              <a:latin typeface="Microsoft Sans Serif" pitchFamily="34" charset="0"/>
              <a:cs typeface="Microsoft Sans Serif" pitchFamily="34" charset="0"/>
            </a:endParaRPr>
          </a:p>
        </p:txBody>
      </p:sp>
      <p:pic>
        <p:nvPicPr>
          <p:cNvPr id="5" name="Picture 4"/>
          <p:cNvPicPr/>
          <p:nvPr/>
        </p:nvPicPr>
        <p:blipFill>
          <a:blip r:embed="rId3"/>
          <a:srcRect/>
          <a:stretch>
            <a:fillRect/>
          </a:stretch>
        </p:blipFill>
        <p:spPr bwMode="auto">
          <a:xfrm>
            <a:off x="1143000" y="2219324"/>
            <a:ext cx="6934200" cy="3343275"/>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5.2.Khai </a:t>
            </a:r>
            <a:r>
              <a:rPr lang="en-US" sz="2800" b="0" err="1" smtClean="0">
                <a:solidFill>
                  <a:schemeClr val="bg1"/>
                </a:solidFill>
                <a:latin typeface="Microsoft Sans Serif" pitchFamily="34" charset="0"/>
                <a:cs typeface="Microsoft Sans Serif" pitchFamily="34" charset="0"/>
              </a:rPr>
              <a:t>báo</a:t>
            </a:r>
            <a:r>
              <a:rPr lang="en-US" sz="2800" b="0" smtClean="0">
                <a:solidFill>
                  <a:schemeClr val="bg1"/>
                </a:solidFill>
                <a:latin typeface="Microsoft Sans Serif" pitchFamily="34" charset="0"/>
                <a:cs typeface="Microsoft Sans Serif" pitchFamily="34" charset="0"/>
              </a:rPr>
              <a:t> các màn hình nhập chứng từ</a:t>
            </a:r>
            <a:endParaRPr lang="en-US" sz="2800" b="0" dirty="0" smtClean="0">
              <a:solidFill>
                <a:schemeClr val="bg1"/>
              </a:solidFill>
              <a:latin typeface="Microsoft Sans Serif" pitchFamily="34" charset="0"/>
              <a:cs typeface="Microsoft Sans Serif" pitchFamily="34" charset="0"/>
            </a:endParaRPr>
          </a:p>
        </p:txBody>
      </p:sp>
      <p:pic>
        <p:nvPicPr>
          <p:cNvPr id="6" name="Picture 5"/>
          <p:cNvPicPr/>
          <p:nvPr/>
        </p:nvPicPr>
        <p:blipFill>
          <a:blip r:embed="rId3"/>
          <a:srcRect/>
          <a:stretch>
            <a:fillRect/>
          </a:stretch>
        </p:blipFill>
        <p:spPr bwMode="auto">
          <a:xfrm>
            <a:off x="762000" y="1828800"/>
            <a:ext cx="4114800" cy="3962400"/>
          </a:xfrm>
          <a:prstGeom prst="rect">
            <a:avLst/>
          </a:prstGeom>
          <a:noFill/>
          <a:ln w="9525">
            <a:solidFill>
              <a:schemeClr val="tx2">
                <a:lumMod val="40000"/>
                <a:lumOff val="60000"/>
              </a:schemeClr>
            </a:solidFill>
            <a:miter lim="800000"/>
            <a:headEnd/>
            <a:tailEnd/>
          </a:ln>
        </p:spPr>
      </p:pic>
      <p:pic>
        <p:nvPicPr>
          <p:cNvPr id="7" name="Picture 6"/>
          <p:cNvPicPr/>
          <p:nvPr/>
        </p:nvPicPr>
        <p:blipFill>
          <a:blip r:embed="rId4"/>
          <a:srcRect/>
          <a:stretch>
            <a:fillRect/>
          </a:stretch>
        </p:blipFill>
        <p:spPr bwMode="auto">
          <a:xfrm>
            <a:off x="4876800" y="1828800"/>
            <a:ext cx="3962400" cy="39624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5.3.Khai </a:t>
            </a:r>
            <a:r>
              <a:rPr lang="en-US" sz="2800" b="0" err="1">
                <a:solidFill>
                  <a:schemeClr val="bg1"/>
                </a:solidFill>
                <a:latin typeface="Microsoft Sans Serif" pitchFamily="34" charset="0"/>
                <a:cs typeface="Microsoft Sans Serif" pitchFamily="34" charset="0"/>
              </a:rPr>
              <a:t>báo</a:t>
            </a:r>
            <a:r>
              <a:rPr lang="en-US" sz="2800" b="0">
                <a:solidFill>
                  <a:schemeClr val="bg1"/>
                </a:solidFill>
                <a:latin typeface="Microsoft Sans Serif" pitchFamily="34" charset="0"/>
                <a:cs typeface="Microsoft Sans Serif" pitchFamily="34" charset="0"/>
              </a:rPr>
              <a:t> </a:t>
            </a:r>
            <a:r>
              <a:rPr lang="en-US" sz="2800" b="0" smtClean="0">
                <a:solidFill>
                  <a:schemeClr val="bg1"/>
                </a:solidFill>
                <a:latin typeface="Microsoft Sans Serif" pitchFamily="34" charset="0"/>
                <a:cs typeface="Microsoft Sans Serif" pitchFamily="34" charset="0"/>
              </a:rPr>
              <a:t>danh mục kho</a:t>
            </a:r>
          </a:p>
        </p:txBody>
      </p:sp>
      <p:pic>
        <p:nvPicPr>
          <p:cNvPr id="4" name="Picture 3"/>
          <p:cNvPicPr/>
          <p:nvPr/>
        </p:nvPicPr>
        <p:blipFill>
          <a:blip r:embed="rId3"/>
          <a:srcRect/>
          <a:stretch>
            <a:fillRect/>
          </a:stretch>
        </p:blipFill>
        <p:spPr bwMode="auto">
          <a:xfrm>
            <a:off x="1143000" y="1952624"/>
            <a:ext cx="5995987" cy="330517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5.4.Khai </a:t>
            </a:r>
            <a:r>
              <a:rPr lang="en-US" sz="2800" b="0" err="1">
                <a:solidFill>
                  <a:schemeClr val="bg1"/>
                </a:solidFill>
                <a:latin typeface="Microsoft Sans Serif" pitchFamily="34" charset="0"/>
                <a:cs typeface="Microsoft Sans Serif" pitchFamily="34" charset="0"/>
              </a:rPr>
              <a:t>báo</a:t>
            </a:r>
            <a:r>
              <a:rPr lang="en-US" sz="2800" b="0">
                <a:solidFill>
                  <a:schemeClr val="bg1"/>
                </a:solidFill>
                <a:latin typeface="Microsoft Sans Serif" pitchFamily="34" charset="0"/>
                <a:cs typeface="Microsoft Sans Serif" pitchFamily="34" charset="0"/>
              </a:rPr>
              <a:t> </a:t>
            </a:r>
            <a:r>
              <a:rPr lang="en-US" sz="2800" b="0" smtClean="0">
                <a:solidFill>
                  <a:schemeClr val="bg1"/>
                </a:solidFill>
                <a:latin typeface="Microsoft Sans Serif" pitchFamily="34" charset="0"/>
                <a:cs typeface="Microsoft Sans Serif" pitchFamily="34" charset="0"/>
              </a:rPr>
              <a:t>danh mục hàng hoá vật tư</a:t>
            </a:r>
          </a:p>
        </p:txBody>
      </p:sp>
      <p:pic>
        <p:nvPicPr>
          <p:cNvPr id="5" name="Picture 4"/>
          <p:cNvPicPr/>
          <p:nvPr/>
        </p:nvPicPr>
        <p:blipFill>
          <a:blip r:embed="rId3"/>
          <a:srcRect/>
          <a:stretch>
            <a:fillRect/>
          </a:stretch>
        </p:blipFill>
        <p:spPr bwMode="auto">
          <a:xfrm>
            <a:off x="1295400" y="1752600"/>
            <a:ext cx="6477000" cy="4495800"/>
          </a:xfrm>
          <a:prstGeom prst="rect">
            <a:avLst/>
          </a:prstGeom>
          <a:noFill/>
          <a:ln w="9525">
            <a:solidFill>
              <a:schemeClr val="accent1"/>
            </a:solidFill>
            <a:miter lim="800000"/>
            <a:headEnd/>
            <a:tailEnd/>
          </a:ln>
        </p:spPr>
      </p:pic>
      <p:sp>
        <p:nvSpPr>
          <p:cNvPr id="6" name="Rectangle 5"/>
          <p:cNvSpPr/>
          <p:nvPr/>
        </p:nvSpPr>
        <p:spPr>
          <a:xfrm>
            <a:off x="2286000" y="2551837"/>
            <a:ext cx="4572000" cy="3416320"/>
          </a:xfrm>
          <a:prstGeom prst="rect">
            <a:avLst/>
          </a:prstGeom>
        </p:spPr>
        <p:txBody>
          <a:bodyPr>
            <a:spAutoFit/>
          </a:bodyPr>
          <a:lstStyle/>
          <a:p>
            <a:r>
              <a:rPr lang="en-US" smtClean="0"/>
              <a:t>Các thông tin cần khai báo:</a:t>
            </a:r>
          </a:p>
          <a:p>
            <a:r>
              <a:rPr lang="en-US" smtClean="0"/>
              <a:t>Đánh dấu “v” ở các dòng “ bộ phận”  hoặc “sản phẩm”…..để khai báo thêm các trường này lên chứng từ để nhập liệu chứng từ phát sinh cho bộ phận/lệnh sx/ sản phẩm. Các thông tin cần khai báo:</a:t>
            </a:r>
          </a:p>
          <a:p>
            <a:r>
              <a:rPr lang="en-US" smtClean="0"/>
              <a:t>Đánh dấu “v” ở các dòng “ bộ phận”  hoặc “sản phẩm”…..để khai báo thêm các trường này lên chứng từ để nhập liệu chứng từ phát sinh cho bộ phận/lệnh sx/ sản phẩm. </a:t>
            </a:r>
          </a:p>
          <a:p>
            <a:endParaRPr lang="en-US"/>
          </a:p>
        </p:txBody>
      </p:sp>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5.5. Danh mục nhóm yếu tố</a:t>
            </a:r>
          </a:p>
        </p:txBody>
      </p:sp>
      <p:pic>
        <p:nvPicPr>
          <p:cNvPr id="6" name="Picture 5"/>
          <p:cNvPicPr/>
          <p:nvPr/>
        </p:nvPicPr>
        <p:blipFill>
          <a:blip r:embed="rId3"/>
          <a:srcRect/>
          <a:stretch>
            <a:fillRect/>
          </a:stretch>
        </p:blipFill>
        <p:spPr bwMode="auto">
          <a:xfrm>
            <a:off x="1447800" y="2505074"/>
            <a:ext cx="6096000" cy="221932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15400" cy="59093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style>
          <a:lnRef idx="1">
            <a:schemeClr val="accent1"/>
          </a:lnRef>
          <a:fillRef idx="3">
            <a:schemeClr val="accent1"/>
          </a:fillRef>
          <a:effectRef idx="2">
            <a:schemeClr val="accent1"/>
          </a:effectRef>
          <a:fontRef idx="minor">
            <a:schemeClr val="lt1"/>
          </a:fontRef>
        </p:style>
        <p:txBody>
          <a:bodyPr/>
          <a:lstStyle/>
          <a:p>
            <a:pPr>
              <a:defRPr/>
            </a:pPr>
            <a:r>
              <a:rPr lang="en-US" sz="36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Nội</a:t>
            </a:r>
            <a:r>
              <a:rPr lang="en-US" sz="36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dung</a:t>
            </a:r>
          </a:p>
        </p:txBody>
      </p:sp>
      <p:sp>
        <p:nvSpPr>
          <p:cNvPr id="2" name="Rectangle 1"/>
          <p:cNvSpPr/>
          <p:nvPr/>
        </p:nvSpPr>
        <p:spPr>
          <a:xfrm>
            <a:off x="533400" y="1143000"/>
            <a:ext cx="8001000" cy="2523768"/>
          </a:xfrm>
          <a:prstGeom prst="rect">
            <a:avLst/>
          </a:prstGeom>
        </p:spPr>
        <p:txBody>
          <a:bodyPr wrap="square">
            <a:spAutoFit/>
          </a:bodyPr>
          <a:lstStyle/>
          <a:p>
            <a:pPr marL="342900" lvl="0" indent="-548640">
              <a:spcBef>
                <a:spcPts val="1200"/>
              </a:spcBef>
              <a:buFont typeface="+mj-lt"/>
              <a:buAutoNum type="arabicPeriod"/>
            </a:pPr>
            <a:r>
              <a:rPr lang="vi-VN" sz="3200" dirty="0">
                <a:solidFill>
                  <a:srgbClr val="002060"/>
                </a:solidFill>
                <a:latin typeface="Microsoft Sans Serif" pitchFamily="34" charset="0"/>
                <a:cs typeface="Microsoft Sans Serif" pitchFamily="34" charset="0"/>
              </a:rPr>
              <a:t>Sơ đồ hạch </a:t>
            </a:r>
            <a:r>
              <a:rPr lang="vi-VN" sz="3200" dirty="0" smtClean="0">
                <a:solidFill>
                  <a:srgbClr val="002060"/>
                </a:solidFill>
                <a:latin typeface="Microsoft Sans Serif" pitchFamily="34" charset="0"/>
                <a:cs typeface="Microsoft Sans Serif" pitchFamily="34" charset="0"/>
              </a:rPr>
              <a:t>toán.</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en-US" sz="3200" dirty="0" err="1" smtClean="0">
                <a:solidFill>
                  <a:srgbClr val="002060"/>
                </a:solidFill>
                <a:latin typeface="Microsoft Sans Serif" pitchFamily="34" charset="0"/>
                <a:cs typeface="Microsoft Sans Serif" pitchFamily="34" charset="0"/>
              </a:rPr>
              <a:t>Quy</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trình</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n.vụ</a:t>
            </a:r>
            <a:r>
              <a:rPr lang="en-US" sz="3200" dirty="0" smtClean="0">
                <a:solidFill>
                  <a:srgbClr val="002060"/>
                </a:solidFill>
                <a:latin typeface="Microsoft Sans Serif" pitchFamily="34" charset="0"/>
                <a:cs typeface="Microsoft Sans Serif" pitchFamily="34" charset="0"/>
              </a:rPr>
              <a:t>, c</a:t>
            </a:r>
            <a:r>
              <a:rPr lang="vi-VN" sz="3200" dirty="0" smtClean="0">
                <a:solidFill>
                  <a:srgbClr val="002060"/>
                </a:solidFill>
                <a:latin typeface="Microsoft Sans Serif" pitchFamily="34" charset="0"/>
                <a:cs typeface="Microsoft Sans Serif" pitchFamily="34" charset="0"/>
              </a:rPr>
              <a:t>ác </a:t>
            </a:r>
            <a:r>
              <a:rPr lang="vi-VN" sz="3200" dirty="0">
                <a:solidFill>
                  <a:srgbClr val="002060"/>
                </a:solidFill>
                <a:latin typeface="Microsoft Sans Serif" pitchFamily="34" charset="0"/>
                <a:cs typeface="Microsoft Sans Serif" pitchFamily="34" charset="0"/>
              </a:rPr>
              <a:t>mẫu </a:t>
            </a:r>
            <a:r>
              <a:rPr lang="vi-VN" sz="3200" dirty="0" smtClean="0">
                <a:solidFill>
                  <a:srgbClr val="002060"/>
                </a:solidFill>
                <a:latin typeface="Microsoft Sans Serif" pitchFamily="34" charset="0"/>
                <a:cs typeface="Microsoft Sans Serif" pitchFamily="34" charset="0"/>
              </a:rPr>
              <a:t>c</a:t>
            </a:r>
            <a:r>
              <a:rPr lang="en-US" sz="3200" dirty="0" smtClean="0">
                <a:solidFill>
                  <a:srgbClr val="002060"/>
                </a:solidFill>
                <a:latin typeface="Microsoft Sans Serif" pitchFamily="34" charset="0"/>
                <a:cs typeface="Microsoft Sans Serif" pitchFamily="34" charset="0"/>
              </a:rPr>
              <a:t>.</a:t>
            </a:r>
            <a:r>
              <a:rPr lang="en-US" sz="3200" dirty="0" err="1" smtClean="0">
                <a:solidFill>
                  <a:srgbClr val="002060"/>
                </a:solidFill>
                <a:latin typeface="Microsoft Sans Serif" pitchFamily="34" charset="0"/>
                <a:cs typeface="Microsoft Sans Serif" pitchFamily="34" charset="0"/>
              </a:rPr>
              <a:t>từ</a:t>
            </a:r>
            <a:r>
              <a:rPr lang="vi-VN" sz="3200" dirty="0" smtClean="0">
                <a:solidFill>
                  <a:srgbClr val="002060"/>
                </a:solidFill>
                <a:latin typeface="Microsoft Sans Serif" pitchFamily="34" charset="0"/>
                <a:cs typeface="Microsoft Sans Serif" pitchFamily="34" charset="0"/>
              </a:rPr>
              <a:t>, </a:t>
            </a:r>
            <a:r>
              <a:rPr lang="en-US" sz="3200" dirty="0" smtClean="0">
                <a:solidFill>
                  <a:srgbClr val="002060"/>
                </a:solidFill>
                <a:latin typeface="Microsoft Sans Serif" pitchFamily="34" charset="0"/>
                <a:cs typeface="Microsoft Sans Serif" pitchFamily="34" charset="0"/>
              </a:rPr>
              <a:t>b/c.</a:t>
            </a: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Quy </a:t>
            </a:r>
            <a:r>
              <a:rPr lang="vi-VN" sz="3200" dirty="0">
                <a:solidFill>
                  <a:srgbClr val="002060"/>
                </a:solidFill>
                <a:latin typeface="Microsoft Sans Serif" pitchFamily="34" charset="0"/>
                <a:cs typeface="Microsoft Sans Serif" pitchFamily="34" charset="0"/>
              </a:rPr>
              <a:t>trình thực hiện trên phần </a:t>
            </a:r>
            <a:r>
              <a:rPr lang="vi-VN" sz="3200" dirty="0" smtClean="0">
                <a:solidFill>
                  <a:srgbClr val="002060"/>
                </a:solidFill>
                <a:latin typeface="Microsoft Sans Serif" pitchFamily="34" charset="0"/>
                <a:cs typeface="Microsoft Sans Serif" pitchFamily="34" charset="0"/>
              </a:rPr>
              <a:t>mềm.</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Kỹ </a:t>
            </a:r>
            <a:r>
              <a:rPr lang="vi-VN" sz="3200" dirty="0">
                <a:solidFill>
                  <a:srgbClr val="002060"/>
                </a:solidFill>
                <a:latin typeface="Microsoft Sans Serif" pitchFamily="34" charset="0"/>
                <a:cs typeface="Microsoft Sans Serif" pitchFamily="34" charset="0"/>
              </a:rPr>
              <a:t>năng </a:t>
            </a:r>
            <a:r>
              <a:rPr lang="vi-VN" sz="3200" dirty="0" smtClean="0">
                <a:solidFill>
                  <a:srgbClr val="002060"/>
                </a:solidFill>
                <a:latin typeface="Microsoft Sans Serif" pitchFamily="34" charset="0"/>
                <a:cs typeface="Microsoft Sans Serif" pitchFamily="34" charset="0"/>
              </a:rPr>
              <a:t>thực </a:t>
            </a:r>
            <a:r>
              <a:rPr lang="vi-VN" sz="3200" dirty="0">
                <a:solidFill>
                  <a:srgbClr val="002060"/>
                </a:solidFill>
                <a:latin typeface="Microsoft Sans Serif" pitchFamily="34" charset="0"/>
                <a:cs typeface="Microsoft Sans Serif" pitchFamily="34" charset="0"/>
              </a:rPr>
              <a:t>hành trên phần </a:t>
            </a:r>
            <a:r>
              <a:rPr lang="vi-VN" sz="3200" dirty="0" smtClean="0">
                <a:solidFill>
                  <a:srgbClr val="002060"/>
                </a:solidFill>
                <a:latin typeface="Microsoft Sans Serif" pitchFamily="34" charset="0"/>
                <a:cs typeface="Microsoft Sans Serif" pitchFamily="34" charset="0"/>
              </a:rPr>
              <a:t>mềm</a:t>
            </a:r>
            <a:r>
              <a:rPr lang="en-US" sz="3200" dirty="0" smtClean="0">
                <a:solidFill>
                  <a:srgbClr val="002060"/>
                </a:solidFill>
                <a:latin typeface="Microsoft Sans Serif" pitchFamily="34" charset="0"/>
                <a:cs typeface="Microsoft Sans Serif" pitchFamily="34" charset="0"/>
              </a:rPr>
              <a:t>.</a:t>
            </a:r>
            <a:endParaRPr lang="en-US" sz="3200" dirty="0">
              <a:solidFill>
                <a:srgbClr val="002060"/>
              </a:solidFill>
              <a:latin typeface="Microsoft Sans Serif" pitchFamily="34" charset="0"/>
              <a:cs typeface="Microsoft Sans Serif"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5.6. Danh mục loại yếu tố</a:t>
            </a:r>
          </a:p>
        </p:txBody>
      </p:sp>
      <p:pic>
        <p:nvPicPr>
          <p:cNvPr id="4" name="Picture 3"/>
          <p:cNvPicPr/>
          <p:nvPr/>
        </p:nvPicPr>
        <p:blipFill>
          <a:blip r:embed="rId3"/>
          <a:srcRect/>
          <a:stretch>
            <a:fillRect/>
          </a:stretch>
        </p:blipFill>
        <p:spPr bwMode="auto">
          <a:xfrm>
            <a:off x="1371600" y="2514600"/>
            <a:ext cx="6096000" cy="2438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5.7. Danh mục yếu tố</a:t>
            </a:r>
          </a:p>
        </p:txBody>
      </p:sp>
      <p:pic>
        <p:nvPicPr>
          <p:cNvPr id="4" name="Picture 3"/>
          <p:cNvPicPr/>
          <p:nvPr/>
        </p:nvPicPr>
        <p:blipFill>
          <a:blip r:embed="rId3"/>
          <a:srcRect/>
          <a:stretch>
            <a:fillRect/>
          </a:stretch>
        </p:blipFill>
        <p:spPr bwMode="auto">
          <a:xfrm>
            <a:off x="609600" y="1752600"/>
            <a:ext cx="3962400" cy="4343400"/>
          </a:xfrm>
          <a:prstGeom prst="rect">
            <a:avLst/>
          </a:prstGeom>
          <a:noFill/>
          <a:ln w="9525">
            <a:solidFill>
              <a:schemeClr val="accent1"/>
            </a:solidFill>
            <a:miter lim="800000"/>
            <a:headEnd/>
            <a:tailEnd/>
          </a:ln>
        </p:spPr>
      </p:pic>
      <p:pic>
        <p:nvPicPr>
          <p:cNvPr id="5" name="Picture 4"/>
          <p:cNvPicPr/>
          <p:nvPr/>
        </p:nvPicPr>
        <p:blipFill>
          <a:blip r:embed="rId4"/>
          <a:srcRect/>
          <a:stretch>
            <a:fillRect/>
          </a:stretch>
        </p:blipFill>
        <p:spPr bwMode="auto">
          <a:xfrm>
            <a:off x="4724400" y="1752600"/>
            <a:ext cx="4038600" cy="4343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5.8. Danh mục công đoạn</a:t>
            </a:r>
          </a:p>
        </p:txBody>
      </p:sp>
      <p:pic>
        <p:nvPicPr>
          <p:cNvPr id="4" name="Picture 3"/>
          <p:cNvPicPr/>
          <p:nvPr/>
        </p:nvPicPr>
        <p:blipFill>
          <a:blip r:embed="rId3"/>
          <a:srcRect/>
          <a:stretch>
            <a:fillRect/>
          </a:stretch>
        </p:blipFill>
        <p:spPr bwMode="auto">
          <a:xfrm>
            <a:off x="1295400" y="2438400"/>
            <a:ext cx="6096000" cy="2057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150197734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dư</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ban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đầu</a:t>
            </a:r>
            <a:endParaRPr lang="en-US" dirty="0"/>
          </a:p>
        </p:txBody>
      </p:sp>
      <p:sp>
        <p:nvSpPr>
          <p:cNvPr id="3" name="TextBox 2"/>
          <p:cNvSpPr txBox="1"/>
          <p:nvPr/>
        </p:nvSpPr>
        <p:spPr>
          <a:xfrm>
            <a:off x="304800" y="1143000"/>
            <a:ext cx="7467600" cy="2831544"/>
          </a:xfrm>
          <a:prstGeom prst="rect">
            <a:avLst/>
          </a:prstGeom>
          <a:noFill/>
        </p:spPr>
        <p:txBody>
          <a:bodyPr wrap="square" rtlCol="0">
            <a:spAutoFit/>
          </a:bodyPr>
          <a:lstStyle/>
          <a:p>
            <a:pPr>
              <a:spcBef>
                <a:spcPts val="1200"/>
              </a:spcBef>
            </a:pPr>
            <a:r>
              <a:rPr lang="en-US" sz="2400" b="0" smtClean="0">
                <a:solidFill>
                  <a:schemeClr val="bg1"/>
                </a:solidFill>
                <a:latin typeface="Microsoft Sans Serif" pitchFamily="34" charset="0"/>
                <a:cs typeface="Microsoft Sans Serif" pitchFamily="34" charset="0"/>
              </a:rPr>
              <a:t>B</a:t>
            </a:r>
            <a:r>
              <a:rPr lang="vi-VN" sz="2400" b="0" smtClean="0">
                <a:solidFill>
                  <a:schemeClr val="bg1"/>
                </a:solidFill>
                <a:latin typeface="Microsoft Sans Serif" pitchFamily="34" charset="0"/>
                <a:cs typeface="Microsoft Sans Serif" pitchFamily="34" charset="0"/>
              </a:rPr>
              <a:t>ắt </a:t>
            </a:r>
            <a:r>
              <a:rPr lang="vi-VN" sz="2400" b="0" err="1" smtClean="0">
                <a:solidFill>
                  <a:schemeClr val="bg1"/>
                </a:solidFill>
                <a:latin typeface="Microsoft Sans Serif" pitchFamily="34" charset="0"/>
                <a:cs typeface="Microsoft Sans Serif" pitchFamily="34" charset="0"/>
              </a:rPr>
              <a:t>đầu sử dụng chương trình </a:t>
            </a:r>
            <a:r>
              <a:rPr lang="en-US" sz="2400" b="0" err="1" smtClean="0">
                <a:solidFill>
                  <a:schemeClr val="bg1"/>
                </a:solidFill>
                <a:latin typeface="Microsoft Sans Serif" pitchFamily="34" charset="0"/>
                <a:cs typeface="Microsoft Sans Serif" pitchFamily="34" charset="0"/>
              </a:rPr>
              <a:t>thì </a:t>
            </a:r>
            <a:r>
              <a:rPr lang="vi-VN" sz="2400" b="0" err="1" smtClean="0">
                <a:solidFill>
                  <a:schemeClr val="bg1"/>
                </a:solidFill>
                <a:latin typeface="Microsoft Sans Serif" pitchFamily="34" charset="0"/>
                <a:cs typeface="Microsoft Sans Serif" pitchFamily="34" charset="0"/>
              </a:rPr>
              <a:t>phải </a:t>
            </a:r>
            <a:r>
              <a:rPr lang="en-US" sz="2400" b="0" err="1" smtClean="0">
                <a:solidFill>
                  <a:schemeClr val="bg1"/>
                </a:solidFill>
                <a:latin typeface="Microsoft Sans Serif" pitchFamily="34" charset="0"/>
                <a:cs typeface="Microsoft Sans Serif" pitchFamily="34" charset="0"/>
              </a:rPr>
              <a:t>cập nhật số dư ban đầu sau (nếu có</a:t>
            </a:r>
            <a:r>
              <a:rPr lang="en-US" sz="2400" b="0" smtClean="0">
                <a:solidFill>
                  <a:schemeClr val="bg1"/>
                </a:solidFill>
                <a:latin typeface="Microsoft Sans Serif" pitchFamily="34" charset="0"/>
                <a:cs typeface="Microsoft Sans Serif" pitchFamily="34" charset="0"/>
              </a:rPr>
              <a:t>):</a:t>
            </a:r>
            <a:endParaRPr lang="en-US" sz="2400" b="0" smtClean="0">
              <a:solidFill>
                <a:srgbClr val="777777"/>
              </a:solidFill>
              <a:latin typeface="Microsoft Sans Serif" pitchFamily="34" charset="0"/>
              <a:cs typeface="Microsoft Sans Serif" pitchFamily="34" charset="0"/>
            </a:endParaRPr>
          </a:p>
          <a:p>
            <a:pPr lvl="0"/>
            <a:r>
              <a:rPr lang="en-US" sz="2400" smtClean="0">
                <a:solidFill>
                  <a:srgbClr val="0070C0"/>
                </a:solidFill>
                <a:latin typeface="Arial" pitchFamily="34" charset="0"/>
              </a:rPr>
              <a:t>1. Cập nhật số lượng sản phẩm dở dang đầu kỳ</a:t>
            </a:r>
          </a:p>
          <a:p>
            <a:pPr lvl="0"/>
            <a:r>
              <a:rPr lang="en-US" sz="2400" smtClean="0">
                <a:solidFill>
                  <a:srgbClr val="0070C0"/>
                </a:solidFill>
                <a:latin typeface="Arial" pitchFamily="34" charset="0"/>
              </a:rPr>
              <a:t>2. Cập nhật vật tư dở dang đầu kỳ</a:t>
            </a:r>
          </a:p>
          <a:p>
            <a:pPr lvl="0"/>
            <a:r>
              <a:rPr lang="en-US" sz="2400" smtClean="0">
                <a:solidFill>
                  <a:srgbClr val="0070C0"/>
                </a:solidFill>
                <a:latin typeface="Arial" pitchFamily="34" charset="0"/>
              </a:rPr>
              <a:t>3. Cập nhật giá trị dở dang đầu kỳ theo yếu tố chi phí</a:t>
            </a:r>
          </a:p>
          <a:p>
            <a:pPr>
              <a:spcBef>
                <a:spcPts val="1200"/>
              </a:spcBef>
            </a:pPr>
            <a:endParaRPr lang="en-US" sz="2400" b="0" dirty="0" smtClean="0">
              <a:solidFill>
                <a:schemeClr val="bg1"/>
              </a:solidFill>
              <a:latin typeface="Arial" pitchFamily="34" charset="0"/>
            </a:endParaRPr>
          </a:p>
        </p:txBody>
      </p:sp>
    </p:spTree>
    <p:extLst>
      <p:ext uri="{BB962C8B-B14F-4D97-AF65-F5344CB8AC3E}">
        <p14:creationId xmlns:p14="http://schemas.microsoft.com/office/powerpoint/2010/main" xmlns="" val="2162068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dư</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ban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đầu</a:t>
            </a:r>
            <a:endParaRPr lang="en-US" dirty="0"/>
          </a:p>
        </p:txBody>
      </p:sp>
      <p:sp>
        <p:nvSpPr>
          <p:cNvPr id="3" name="TextBox 2"/>
          <p:cNvSpPr txBox="1"/>
          <p:nvPr/>
        </p:nvSpPr>
        <p:spPr>
          <a:xfrm>
            <a:off x="304800" y="1143000"/>
            <a:ext cx="7467600" cy="461665"/>
          </a:xfrm>
          <a:prstGeom prst="rect">
            <a:avLst/>
          </a:prstGeom>
          <a:noFill/>
        </p:spPr>
        <p:txBody>
          <a:bodyPr wrap="square" rtlCol="0">
            <a:spAutoFit/>
          </a:bodyPr>
          <a:lstStyle/>
          <a:p>
            <a:pPr>
              <a:spcBef>
                <a:spcPts val="1200"/>
              </a:spcBef>
            </a:pPr>
            <a:r>
              <a:rPr lang="en-US" sz="2400" b="0" smtClean="0">
                <a:solidFill>
                  <a:schemeClr val="bg1"/>
                </a:solidFill>
                <a:latin typeface="Microsoft Sans Serif" pitchFamily="34" charset="0"/>
                <a:cs typeface="Microsoft Sans Serif" pitchFamily="34" charset="0"/>
              </a:rPr>
              <a:t>6.1. Cập nhật số lượng SP dở dang ĐK</a:t>
            </a:r>
            <a:endParaRPr lang="en-US" sz="2400" b="0" dirty="0" smtClean="0">
              <a:solidFill>
                <a:schemeClr val="bg1"/>
              </a:solidFill>
              <a:latin typeface="Microsoft Sans Serif" pitchFamily="34" charset="0"/>
              <a:cs typeface="Microsoft Sans Serif" pitchFamily="34" charset="0"/>
            </a:endParaRPr>
          </a:p>
        </p:txBody>
      </p:sp>
      <p:pic>
        <p:nvPicPr>
          <p:cNvPr id="5" name="Picture 4"/>
          <p:cNvPicPr/>
          <p:nvPr/>
        </p:nvPicPr>
        <p:blipFill>
          <a:blip r:embed="rId3"/>
          <a:srcRect/>
          <a:stretch>
            <a:fillRect/>
          </a:stretch>
        </p:blipFill>
        <p:spPr bwMode="auto">
          <a:xfrm>
            <a:off x="1828800" y="2173922"/>
            <a:ext cx="5486400" cy="2510155"/>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162068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dư</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ban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đầu</a:t>
            </a:r>
            <a:endParaRPr lang="en-US" dirty="0"/>
          </a:p>
        </p:txBody>
      </p:sp>
      <p:sp>
        <p:nvSpPr>
          <p:cNvPr id="3" name="TextBox 2"/>
          <p:cNvSpPr txBox="1"/>
          <p:nvPr/>
        </p:nvSpPr>
        <p:spPr>
          <a:xfrm>
            <a:off x="304800" y="1143000"/>
            <a:ext cx="7467600" cy="461665"/>
          </a:xfrm>
          <a:prstGeom prst="rect">
            <a:avLst/>
          </a:prstGeom>
          <a:noFill/>
        </p:spPr>
        <p:txBody>
          <a:bodyPr wrap="square" rtlCol="0">
            <a:spAutoFit/>
          </a:bodyPr>
          <a:lstStyle/>
          <a:p>
            <a:pPr>
              <a:spcBef>
                <a:spcPts val="1200"/>
              </a:spcBef>
            </a:pPr>
            <a:r>
              <a:rPr lang="en-US" sz="2400" b="0" smtClean="0">
                <a:solidFill>
                  <a:schemeClr val="bg1"/>
                </a:solidFill>
                <a:latin typeface="Microsoft Sans Serif" pitchFamily="34" charset="0"/>
                <a:cs typeface="Microsoft Sans Serif" pitchFamily="34" charset="0"/>
              </a:rPr>
              <a:t>6.2. Cập nhật vật tư dở dang ĐK</a:t>
            </a:r>
            <a:endParaRPr lang="en-US" sz="2400" b="0" dirty="0" smtClean="0">
              <a:solidFill>
                <a:schemeClr val="bg1"/>
              </a:solidFill>
              <a:latin typeface="Microsoft Sans Serif" pitchFamily="34" charset="0"/>
              <a:cs typeface="Microsoft Sans Serif" pitchFamily="34" charset="0"/>
            </a:endParaRPr>
          </a:p>
        </p:txBody>
      </p:sp>
      <p:pic>
        <p:nvPicPr>
          <p:cNvPr id="6" name="Picture 5"/>
          <p:cNvPicPr/>
          <p:nvPr/>
        </p:nvPicPr>
        <p:blipFill>
          <a:blip r:embed="rId3"/>
          <a:srcRect/>
          <a:stretch>
            <a:fillRect/>
          </a:stretch>
        </p:blipFill>
        <p:spPr bwMode="auto">
          <a:xfrm>
            <a:off x="1828800" y="2209800"/>
            <a:ext cx="5486400" cy="2733675"/>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162068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dư</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ban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đầu</a:t>
            </a:r>
            <a:endParaRPr lang="en-US" dirty="0"/>
          </a:p>
        </p:txBody>
      </p:sp>
      <p:sp>
        <p:nvSpPr>
          <p:cNvPr id="3" name="TextBox 2"/>
          <p:cNvSpPr txBox="1"/>
          <p:nvPr/>
        </p:nvSpPr>
        <p:spPr>
          <a:xfrm>
            <a:off x="304800" y="1143000"/>
            <a:ext cx="7467600" cy="461665"/>
          </a:xfrm>
          <a:prstGeom prst="rect">
            <a:avLst/>
          </a:prstGeom>
          <a:noFill/>
        </p:spPr>
        <p:txBody>
          <a:bodyPr wrap="square" rtlCol="0">
            <a:spAutoFit/>
          </a:bodyPr>
          <a:lstStyle/>
          <a:p>
            <a:pPr>
              <a:spcBef>
                <a:spcPts val="1200"/>
              </a:spcBef>
            </a:pPr>
            <a:r>
              <a:rPr lang="en-US" sz="2400" b="0" smtClean="0">
                <a:solidFill>
                  <a:schemeClr val="bg1"/>
                </a:solidFill>
                <a:latin typeface="Microsoft Sans Serif" pitchFamily="34" charset="0"/>
                <a:cs typeface="Microsoft Sans Serif" pitchFamily="34" charset="0"/>
              </a:rPr>
              <a:t>6.3. Cập nhật dở dang đầu kỳ theo yếu tố chi phí</a:t>
            </a:r>
            <a:endParaRPr lang="en-US" sz="2400" b="0" dirty="0" smtClean="0">
              <a:solidFill>
                <a:schemeClr val="bg1"/>
              </a:solidFill>
              <a:latin typeface="Microsoft Sans Serif" pitchFamily="34" charset="0"/>
              <a:cs typeface="Microsoft Sans Serif" pitchFamily="34" charset="0"/>
            </a:endParaRPr>
          </a:p>
        </p:txBody>
      </p:sp>
      <p:pic>
        <p:nvPicPr>
          <p:cNvPr id="5" name="Picture 4"/>
          <p:cNvPicPr/>
          <p:nvPr/>
        </p:nvPicPr>
        <p:blipFill>
          <a:blip r:embed="rId3"/>
          <a:srcRect/>
          <a:stretch>
            <a:fillRect/>
          </a:stretch>
        </p:blipFill>
        <p:spPr bwMode="auto">
          <a:xfrm>
            <a:off x="1676400" y="2286000"/>
            <a:ext cx="5791200" cy="28194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1620684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Khai báo định mức NVL và hệ số phân bổ</a:t>
            </a:r>
            <a:endParaRPr lang="en-US" sz="3200" dirty="0"/>
          </a:p>
        </p:txBody>
      </p:sp>
      <p:sp>
        <p:nvSpPr>
          <p:cNvPr id="3" name="TextBox 2"/>
          <p:cNvSpPr txBox="1"/>
          <p:nvPr/>
        </p:nvSpPr>
        <p:spPr>
          <a:xfrm>
            <a:off x="304800" y="1143000"/>
            <a:ext cx="7467600" cy="461665"/>
          </a:xfrm>
          <a:prstGeom prst="rect">
            <a:avLst/>
          </a:prstGeom>
          <a:noFill/>
        </p:spPr>
        <p:txBody>
          <a:bodyPr wrap="square" rtlCol="0">
            <a:spAutoFit/>
          </a:bodyPr>
          <a:lstStyle/>
          <a:p>
            <a:pPr>
              <a:spcBef>
                <a:spcPts val="1200"/>
              </a:spcBef>
            </a:pPr>
            <a:r>
              <a:rPr lang="en-US" sz="2400" b="0" smtClean="0">
                <a:solidFill>
                  <a:schemeClr val="bg1"/>
                </a:solidFill>
                <a:latin typeface="Microsoft Sans Serif" pitchFamily="34" charset="0"/>
                <a:cs typeface="Microsoft Sans Serif" pitchFamily="34" charset="0"/>
              </a:rPr>
              <a:t>7.1. Khai báo định mức NVL</a:t>
            </a:r>
            <a:endParaRPr lang="en-US" sz="2400" b="0" dirty="0" smtClean="0">
              <a:solidFill>
                <a:schemeClr val="bg1"/>
              </a:solidFill>
              <a:latin typeface="Microsoft Sans Serif" pitchFamily="34" charset="0"/>
              <a:cs typeface="Microsoft Sans Serif" pitchFamily="34" charset="0"/>
            </a:endParaRPr>
          </a:p>
        </p:txBody>
      </p:sp>
      <p:pic>
        <p:nvPicPr>
          <p:cNvPr id="6" name="Picture 5" descr="BMTran"/>
          <p:cNvPicPr/>
          <p:nvPr/>
        </p:nvPicPr>
        <p:blipFill>
          <a:blip r:embed="rId3"/>
          <a:srcRect/>
          <a:stretch>
            <a:fillRect/>
          </a:stretch>
        </p:blipFill>
        <p:spPr bwMode="auto">
          <a:xfrm>
            <a:off x="1295400" y="1752600"/>
            <a:ext cx="5943600" cy="41910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1620684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Khai báo định mức NVL và hệ số phân bổ</a:t>
            </a:r>
            <a:endParaRPr lang="en-US" sz="2800" dirty="0"/>
          </a:p>
        </p:txBody>
      </p:sp>
      <p:sp>
        <p:nvSpPr>
          <p:cNvPr id="3" name="TextBox 2"/>
          <p:cNvSpPr txBox="1"/>
          <p:nvPr/>
        </p:nvSpPr>
        <p:spPr>
          <a:xfrm>
            <a:off x="304800" y="1143000"/>
            <a:ext cx="7467600" cy="461665"/>
          </a:xfrm>
          <a:prstGeom prst="rect">
            <a:avLst/>
          </a:prstGeom>
          <a:noFill/>
        </p:spPr>
        <p:txBody>
          <a:bodyPr wrap="square" rtlCol="0">
            <a:spAutoFit/>
          </a:bodyPr>
          <a:lstStyle/>
          <a:p>
            <a:pPr>
              <a:spcBef>
                <a:spcPts val="1200"/>
              </a:spcBef>
            </a:pPr>
            <a:r>
              <a:rPr lang="en-US" sz="2400" b="0" smtClean="0">
                <a:solidFill>
                  <a:schemeClr val="bg1"/>
                </a:solidFill>
                <a:latin typeface="Microsoft Sans Serif" pitchFamily="34" charset="0"/>
                <a:cs typeface="Microsoft Sans Serif" pitchFamily="34" charset="0"/>
              </a:rPr>
              <a:t>7.2. Khai báo hệ số phân bổ</a:t>
            </a:r>
            <a:endParaRPr lang="en-US" sz="2400" b="0" dirty="0" smtClean="0">
              <a:solidFill>
                <a:schemeClr val="bg1"/>
              </a:solidFill>
              <a:latin typeface="Microsoft Sans Serif" pitchFamily="34" charset="0"/>
              <a:cs typeface="Microsoft Sans Serif" pitchFamily="34" charset="0"/>
            </a:endParaRPr>
          </a:p>
        </p:txBody>
      </p:sp>
      <p:pic>
        <p:nvPicPr>
          <p:cNvPr id="4" name="Picture 3"/>
          <p:cNvPicPr/>
          <p:nvPr/>
        </p:nvPicPr>
        <p:blipFill>
          <a:blip r:embed="rId3"/>
          <a:srcRect/>
          <a:stretch>
            <a:fillRect/>
          </a:stretch>
        </p:blipFill>
        <p:spPr bwMode="auto">
          <a:xfrm>
            <a:off x="1295400" y="2160904"/>
            <a:ext cx="6248400" cy="3554096"/>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1620684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28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28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phát sinh trong kỳ và các chứng từ</a:t>
            </a:r>
            <a:endParaRPr lang="en-US" sz="2800" dirty="0"/>
          </a:p>
        </p:txBody>
      </p:sp>
      <p:sp>
        <p:nvSpPr>
          <p:cNvPr id="5" name="Title 1"/>
          <p:cNvSpPr txBox="1">
            <a:spLocks/>
          </p:cNvSpPr>
          <p:nvPr/>
        </p:nvSpPr>
        <p:spPr bwMode="auto">
          <a:xfrm>
            <a:off x="381000" y="990600"/>
            <a:ext cx="8382000" cy="3447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Phiếu nhập kho</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Phiếu xuất kho</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Phiếu kế toán (lương, thưởng …)</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Phiếu chi lương/ UNC lương</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Các bút toán phân bổ CCDC, phân bổ TSCD …</a:t>
            </a:r>
          </a:p>
          <a:p>
            <a:pPr marL="514350" indent="-514350">
              <a:lnSpc>
                <a:spcPct val="100000"/>
              </a:lnSpc>
              <a:spcBef>
                <a:spcPts val="1200"/>
              </a:spcBef>
              <a:buFontTx/>
              <a:buAutoNum type="arabicPeriod"/>
              <a:defRPr/>
            </a:pPr>
            <a:r>
              <a:rPr lang="en-US" sz="2800" b="0" smtClean="0">
                <a:solidFill>
                  <a:srgbClr val="002060"/>
                </a:solidFill>
                <a:effectLst/>
                <a:latin typeface="Microsoft Sans Serif" pitchFamily="34" charset="0"/>
                <a:cs typeface="Microsoft Sans Serif" pitchFamily="34" charset="0"/>
              </a:rPr>
              <a:t>Cập nhật số lượng sản phẩm dở dang cuối kỳ</a:t>
            </a: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22813097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Sơ</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đồ</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hạch</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dirty="0" smtClean="0">
                <a:solidFill>
                  <a:srgbClr val="002060"/>
                </a:solidFill>
                <a:effectLst/>
                <a:latin typeface="Arial" pitchFamily="34" charset="0"/>
                <a:cs typeface="Arial" pitchFamily="34" charset="0"/>
              </a:rPr>
              <a:t>1.1. </a:t>
            </a:r>
            <a:r>
              <a:rPr lang="en-US" sz="2400" dirty="0" err="1" smtClean="0">
                <a:solidFill>
                  <a:srgbClr val="002060"/>
                </a:solidFill>
                <a:effectLst/>
                <a:latin typeface="Arial" pitchFamily="34" charset="0"/>
                <a:cs typeface="Arial" pitchFamily="34" charset="0"/>
              </a:rPr>
              <a:t>Sơ</a:t>
            </a:r>
            <a:r>
              <a:rPr lang="en-US" sz="2400" dirty="0" smtClean="0">
                <a:solidFill>
                  <a:srgbClr val="002060"/>
                </a:solidFill>
                <a:effectLst/>
                <a:latin typeface="Arial" pitchFamily="34" charset="0"/>
                <a:cs typeface="Arial" pitchFamily="34" charset="0"/>
              </a:rPr>
              <a:t> </a:t>
            </a:r>
            <a:r>
              <a:rPr lang="en-US" sz="2400" dirty="0" err="1" smtClean="0">
                <a:solidFill>
                  <a:srgbClr val="002060"/>
                </a:solidFill>
                <a:effectLst/>
                <a:latin typeface="Arial" pitchFamily="34" charset="0"/>
                <a:cs typeface="Arial" pitchFamily="34" charset="0"/>
              </a:rPr>
              <a:t>đồ</a:t>
            </a:r>
            <a:r>
              <a:rPr lang="en-US" sz="2400" dirty="0" smtClean="0">
                <a:solidFill>
                  <a:srgbClr val="002060"/>
                </a:solidFill>
                <a:effectLst/>
                <a:latin typeface="Arial" pitchFamily="34" charset="0"/>
                <a:cs typeface="Arial" pitchFamily="34" charset="0"/>
              </a:rPr>
              <a:t> </a:t>
            </a:r>
            <a:r>
              <a:rPr lang="en-US" sz="2400" err="1" smtClean="0">
                <a:solidFill>
                  <a:srgbClr val="002060"/>
                </a:solidFill>
                <a:effectLst/>
                <a:latin typeface="Arial" pitchFamily="34" charset="0"/>
                <a:cs typeface="Arial" pitchFamily="34" charset="0"/>
              </a:rPr>
              <a:t>hạch</a:t>
            </a:r>
            <a:r>
              <a:rPr lang="en-US" sz="2400" smtClean="0">
                <a:solidFill>
                  <a:srgbClr val="002060"/>
                </a:solidFill>
                <a:effectLst/>
                <a:latin typeface="Arial" pitchFamily="34" charset="0"/>
                <a:cs typeface="Arial" pitchFamily="34" charset="0"/>
              </a:rPr>
              <a:t> toán liên quan trong kế toán giá thành</a:t>
            </a:r>
            <a:endParaRPr lang="en-US" sz="2400" dirty="0">
              <a:solidFill>
                <a:srgbClr val="002060"/>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8"/>
          <p:cNvGraphicFramePr>
            <a:graphicFrameLocks noChangeAspect="1"/>
          </p:cNvGraphicFramePr>
          <p:nvPr/>
        </p:nvGraphicFramePr>
        <p:xfrm>
          <a:off x="1447800" y="1600200"/>
          <a:ext cx="5943600" cy="3810000"/>
        </p:xfrm>
        <a:graphic>
          <a:graphicData uri="http://schemas.openxmlformats.org/presentationml/2006/ole">
            <p:oleObj spid="_x0000_s4124" r:id="rId4" imgW="7450067" imgH="4273588" progId="">
              <p:embed/>
            </p:oleObj>
          </a:graphicData>
        </a:graphic>
      </p:graphicFrame>
    </p:spTree>
    <p:extLst>
      <p:ext uri="{BB962C8B-B14F-4D97-AF65-F5344CB8AC3E}">
        <p14:creationId xmlns:p14="http://schemas.microsoft.com/office/powerpoint/2010/main" xmlns="" val="12991048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 Cập nhật các phát sinh trong kỳ và các chứng từ</a:t>
            </a:r>
            <a:endParaRPr lang="en-US" sz="2800" dirty="0"/>
          </a:p>
        </p:txBody>
      </p:sp>
      <p:sp>
        <p:nvSpPr>
          <p:cNvPr id="5" name="Title 1"/>
          <p:cNvSpPr txBox="1">
            <a:spLocks/>
          </p:cNvSpPr>
          <p:nvPr/>
        </p:nvSpPr>
        <p:spPr bwMode="auto">
          <a:xfrm>
            <a:off x="228600" y="990600"/>
            <a:ext cx="82296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8</a:t>
            </a:r>
            <a:r>
              <a:rPr lang="en-US" sz="2800" smtClean="0">
                <a:solidFill>
                  <a:srgbClr val="002060"/>
                </a:solidFill>
                <a:effectLst/>
                <a:latin typeface="Arial" pitchFamily="34" charset="0"/>
                <a:cs typeface="Arial" pitchFamily="34" charset="0"/>
              </a:rPr>
              <a:t>.1</a:t>
            </a:r>
            <a:r>
              <a:rPr lang="en-US" sz="2800" dirty="0" smtClean="0">
                <a:solidFill>
                  <a:srgbClr val="002060"/>
                </a:solidFill>
                <a:effectLst/>
                <a:latin typeface="Arial" pitchFamily="34" charset="0"/>
                <a:cs typeface="Arial" pitchFamily="34" charset="0"/>
              </a:rPr>
              <a:t>. </a:t>
            </a:r>
            <a:r>
              <a:rPr lang="en-US" sz="2800" err="1" smtClean="0">
                <a:solidFill>
                  <a:srgbClr val="002060"/>
                </a:solidFill>
                <a:effectLst/>
                <a:latin typeface="Arial" pitchFamily="34" charset="0"/>
                <a:cs typeface="Arial" pitchFamily="34" charset="0"/>
              </a:rPr>
              <a:t>Phiếu</a:t>
            </a:r>
            <a:r>
              <a:rPr lang="en-US" sz="2800" smtClean="0">
                <a:solidFill>
                  <a:srgbClr val="002060"/>
                </a:solidFill>
                <a:effectLst/>
                <a:latin typeface="Arial" pitchFamily="34" charset="0"/>
                <a:cs typeface="Arial" pitchFamily="34" charset="0"/>
              </a:rPr>
              <a:t> nhập kho</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95400" y="1524000"/>
            <a:ext cx="6172200" cy="443865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28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nhật các phát sinh trong kỳ và các chứng từ</a:t>
            </a:r>
            <a:endParaRPr lang="en-US" sz="2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8.2. </a:t>
            </a:r>
            <a:r>
              <a:rPr lang="en-US" sz="2800" err="1" smtClean="0">
                <a:solidFill>
                  <a:srgbClr val="002060"/>
                </a:solidFill>
                <a:effectLst/>
                <a:latin typeface="Arial" pitchFamily="34" charset="0"/>
                <a:cs typeface="Arial" pitchFamily="34" charset="0"/>
              </a:rPr>
              <a:t>Phiếu</a:t>
            </a:r>
            <a:r>
              <a:rPr lang="en-US" sz="2800" smtClean="0">
                <a:solidFill>
                  <a:srgbClr val="002060"/>
                </a:solidFill>
                <a:effectLst/>
                <a:latin typeface="Arial" pitchFamily="34" charset="0"/>
                <a:cs typeface="Arial" pitchFamily="34" charset="0"/>
              </a:rPr>
              <a:t> xuất kho</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95400" y="1500187"/>
            <a:ext cx="6400800" cy="421481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28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28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phát sinh trong kỳ và các chứng từ</a:t>
            </a:r>
            <a:endParaRPr lang="en-US" sz="2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8.3. </a:t>
            </a:r>
            <a:r>
              <a:rPr lang="en-US" sz="2800" err="1" smtClean="0">
                <a:solidFill>
                  <a:srgbClr val="002060"/>
                </a:solidFill>
                <a:effectLst/>
                <a:latin typeface="Arial" pitchFamily="34" charset="0"/>
                <a:cs typeface="Arial" pitchFamily="34" charset="0"/>
              </a:rPr>
              <a:t>Phiếu</a:t>
            </a:r>
            <a:r>
              <a:rPr lang="en-US" sz="2800" smtClean="0">
                <a:solidFill>
                  <a:srgbClr val="002060"/>
                </a:solidFill>
                <a:effectLst/>
                <a:latin typeface="Arial" pitchFamily="34" charset="0"/>
                <a:cs typeface="Arial" pitchFamily="34" charset="0"/>
              </a:rPr>
              <a:t> kế toán</a:t>
            </a:r>
            <a:endParaRPr lang="en-US" sz="2800" dirty="0">
              <a:solidFill>
                <a:srgbClr val="002060"/>
              </a:solidFill>
              <a:effectLst/>
              <a:latin typeface="Arial" pitchFamily="34" charset="0"/>
              <a:cs typeface="Arial" pitchFamily="34" charset="0"/>
            </a:endParaRPr>
          </a:p>
        </p:txBody>
      </p:sp>
      <p:pic>
        <p:nvPicPr>
          <p:cNvPr id="7" name="Picture 6" descr="GLtran"/>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6800" y="1600200"/>
            <a:ext cx="6705600" cy="4343399"/>
          </a:xfrm>
          <a:prstGeom prst="rect">
            <a:avLst/>
          </a:prstGeom>
          <a:noFill/>
          <a:ln>
            <a:solidFill>
              <a:schemeClr val="accent1"/>
            </a:solidFill>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28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28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phát sinh trong kỳ và các chứng từ</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8.4. Cập nhật số lượng sản phẩm dở dang cuối kỳ</a:t>
            </a:r>
            <a:endParaRPr lang="en-US" sz="2400" dirty="0">
              <a:solidFill>
                <a:srgbClr val="002060"/>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1143000" y="1981200"/>
            <a:ext cx="6553200" cy="30480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 Tính giá xuất nguyên vật liệu (tính giá TB/ NTXT)</a:t>
            </a:r>
            <a:endParaRPr lang="en-US" sz="24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19200" y="1828800"/>
            <a:ext cx="6096000" cy="37338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9.2. Tính số lượng sản phẩm nhập kho trong kỳ</a:t>
            </a:r>
            <a:endParaRPr lang="en-US" sz="2400" dirty="0">
              <a:solidFill>
                <a:srgbClr val="002060"/>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1676400" y="1524000"/>
            <a:ext cx="5210175" cy="2895600"/>
          </a:xfrm>
          <a:prstGeom prst="rect">
            <a:avLst/>
          </a:prstGeom>
          <a:noFill/>
          <a:ln w="9525">
            <a:solidFill>
              <a:schemeClr val="tx2">
                <a:lumMod val="40000"/>
                <a:lumOff val="60000"/>
              </a:schemeClr>
            </a:solidFill>
            <a:miter lim="800000"/>
            <a:headEnd/>
            <a:tailEnd/>
          </a:ln>
        </p:spPr>
      </p:pic>
      <p:pic>
        <p:nvPicPr>
          <p:cNvPr id="6" name="Picture 5" descr="CostCalcQtyReceipt"/>
          <p:cNvPicPr/>
          <p:nvPr/>
        </p:nvPicPr>
        <p:blipFill>
          <a:blip r:embed="rId4"/>
          <a:srcRect/>
          <a:stretch>
            <a:fillRect/>
          </a:stretch>
        </p:blipFill>
        <p:spPr bwMode="auto">
          <a:xfrm>
            <a:off x="1676401" y="4648200"/>
            <a:ext cx="5257800" cy="1762125"/>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9.3. Tính số lượng sản phẩm sản xuất trong kỳ</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676400" y="1371600"/>
            <a:ext cx="5248275" cy="3190875"/>
          </a:xfrm>
          <a:prstGeom prst="rect">
            <a:avLst/>
          </a:prstGeom>
          <a:noFill/>
          <a:ln w="9525">
            <a:solidFill>
              <a:schemeClr val="accent1"/>
            </a:solidFill>
            <a:miter lim="800000"/>
            <a:headEnd/>
            <a:tailEnd/>
          </a:ln>
        </p:spPr>
      </p:pic>
      <p:pic>
        <p:nvPicPr>
          <p:cNvPr id="8" name="Picture 7" descr="CostCalcQtyProduct"/>
          <p:cNvPicPr/>
          <p:nvPr/>
        </p:nvPicPr>
        <p:blipFill>
          <a:blip r:embed="rId4"/>
          <a:srcRect/>
          <a:stretch>
            <a:fillRect/>
          </a:stretch>
        </p:blipFill>
        <p:spPr bwMode="auto">
          <a:xfrm>
            <a:off x="1676400" y="4724400"/>
            <a:ext cx="5334000" cy="1676400"/>
          </a:xfrm>
          <a:prstGeom prst="rect">
            <a:avLst/>
          </a:prstGeom>
          <a:noFill/>
          <a:ln w="9525">
            <a:solidFill>
              <a:schemeClr val="accent1"/>
            </a:solidFill>
            <a:miter lim="800000"/>
            <a:headEnd/>
            <a:tailEnd/>
          </a:ln>
        </p:spPr>
      </p:pic>
      <p:sp>
        <p:nvSpPr>
          <p:cNvPr id="931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Tính số lượng sản phẩm sản xuất trong kỳ được tính theo công thức:</a:t>
            </a:r>
            <a:endParaRPr kumimoji="0" lang="en-US" altLang="ja-JP"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SLSX = SL NK + SL CK – SL ĐK</a:t>
            </a: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Tính số lượng sản phẩm sản xuất trong kỳ được tính theo công thức:</a:t>
            </a:r>
            <a:endParaRPr kumimoji="0" lang="en-US" altLang="ja-JP"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SLSX = SL NK + SL CK – SL ĐK</a:t>
            </a: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9.4. Tính chi phí phát sinh trong kỳ</a:t>
            </a:r>
            <a:endParaRPr lang="en-US" sz="2400" dirty="0">
              <a:solidFill>
                <a:srgbClr val="002060"/>
              </a:solidFill>
              <a:effectLst/>
              <a:latin typeface="Arial" pitchFamily="34" charset="0"/>
              <a:cs typeface="Arial" pitchFamily="34" charset="0"/>
            </a:endParaRPr>
          </a:p>
        </p:txBody>
      </p:sp>
      <p:sp>
        <p:nvSpPr>
          <p:cNvPr id="931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Tính số lượng sản phẩm sản xuất trong kỳ được tính theo công thức:</a:t>
            </a:r>
            <a:endParaRPr kumimoji="0" lang="en-US" altLang="ja-JP"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SLSX = SL NK + SL CK – SL ĐK</a:t>
            </a: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sp>
        <p:nvSpPr>
          <p:cNvPr id="931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Tính số lượng sản phẩm sản xuất trong kỳ được tính theo công thức:</a:t>
            </a:r>
            <a:endParaRPr kumimoji="0" lang="en-US" altLang="ja-JP"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SLSX = SL NK + SL CK – SL ĐK</a:t>
            </a:r>
            <a:endParaRPr kumimoji="0" lang="en-US" altLang="ja-JP"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p:nvPr/>
        </p:nvPicPr>
        <p:blipFill>
          <a:blip r:embed="rId3"/>
          <a:srcRect/>
          <a:stretch>
            <a:fillRect/>
          </a:stretch>
        </p:blipFill>
        <p:spPr bwMode="auto">
          <a:xfrm>
            <a:off x="1295400" y="2286000"/>
            <a:ext cx="6324600" cy="2514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9.5. Kết chuyển chi phí phát sinh trực tiếp</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219200" y="2209800"/>
            <a:ext cx="6629400" cy="2438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9.6. Tính hệ số theo hệ số cập nhật</a:t>
            </a:r>
            <a:endParaRPr lang="en-US" sz="2400" dirty="0">
              <a:solidFill>
                <a:srgbClr val="002060"/>
              </a:solidFill>
              <a:effectLst/>
              <a:latin typeface="Arial" pitchFamily="34" charset="0"/>
              <a:cs typeface="Arial" pitchFamily="34" charset="0"/>
            </a:endParaRPr>
          </a:p>
        </p:txBody>
      </p:sp>
      <p:pic>
        <p:nvPicPr>
          <p:cNvPr id="6" name="Picture 5" descr="CostAllocationDefined"/>
          <p:cNvPicPr/>
          <p:nvPr/>
        </p:nvPicPr>
        <p:blipFill>
          <a:blip r:embed="rId3"/>
          <a:srcRect/>
          <a:stretch>
            <a:fillRect/>
          </a:stretch>
        </p:blipFill>
        <p:spPr bwMode="auto">
          <a:xfrm>
            <a:off x="1295400" y="2286000"/>
            <a:ext cx="6629400" cy="23622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Sơ</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đồ</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hạch</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1.2. Quy trình tính toán trong kế toán giá thành</a:t>
            </a:r>
            <a:endParaRPr lang="en-US" sz="2400" dirty="0">
              <a:solidFill>
                <a:srgbClr val="002060"/>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3" cstate="print"/>
          <a:srcRect/>
          <a:stretch>
            <a:fillRect/>
          </a:stretch>
        </p:blipFill>
        <p:spPr bwMode="auto">
          <a:xfrm>
            <a:off x="1219200" y="1828800"/>
            <a:ext cx="6248400" cy="3352800"/>
          </a:xfrm>
          <a:prstGeom prst="rect">
            <a:avLst/>
          </a:prstGeom>
          <a:noFill/>
          <a:ln w="9525">
            <a:noFill/>
            <a:miter lim="800000"/>
            <a:headEnd/>
            <a:tailEnd/>
          </a:ln>
        </p:spPr>
      </p:pic>
    </p:spTree>
    <p:extLst>
      <p:ext uri="{BB962C8B-B14F-4D97-AF65-F5344CB8AC3E}">
        <p14:creationId xmlns:p14="http://schemas.microsoft.com/office/powerpoint/2010/main" xmlns="" val="129910484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9.7. Tính hệ số theo định mức NVL</a:t>
            </a:r>
            <a:endParaRPr lang="en-US" sz="2400" dirty="0">
              <a:solidFill>
                <a:srgbClr val="002060"/>
              </a:solidFill>
              <a:effectLst/>
              <a:latin typeface="Arial" pitchFamily="34" charset="0"/>
              <a:cs typeface="Arial" pitchFamily="34" charset="0"/>
            </a:endParaRPr>
          </a:p>
        </p:txBody>
      </p:sp>
      <p:pic>
        <p:nvPicPr>
          <p:cNvPr id="7" name="Picture 6" descr="CostAllocationBOM"/>
          <p:cNvPicPr/>
          <p:nvPr/>
        </p:nvPicPr>
        <p:blipFill>
          <a:blip r:embed="rId3"/>
          <a:srcRect/>
          <a:stretch>
            <a:fillRect/>
          </a:stretch>
        </p:blipFill>
        <p:spPr bwMode="auto">
          <a:xfrm>
            <a:off x="1600201" y="2438400"/>
            <a:ext cx="6705600" cy="2514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9.8. Tính hệ số theo cập nhật theo yếu tố chi phí</a:t>
            </a:r>
            <a:endParaRPr lang="en-US" sz="2400" dirty="0">
              <a:solidFill>
                <a:srgbClr val="002060"/>
              </a:solidFill>
              <a:effectLst/>
              <a:latin typeface="Arial" pitchFamily="34" charset="0"/>
              <a:cs typeface="Arial" pitchFamily="34" charset="0"/>
            </a:endParaRPr>
          </a:p>
        </p:txBody>
      </p:sp>
      <p:pic>
        <p:nvPicPr>
          <p:cNvPr id="6" name="Picture 5" descr="CostAllocationFactor"/>
          <p:cNvPicPr/>
          <p:nvPr/>
        </p:nvPicPr>
        <p:blipFill>
          <a:blip r:embed="rId3"/>
          <a:srcRect/>
          <a:stretch>
            <a:fillRect/>
          </a:stretch>
        </p:blipFill>
        <p:spPr bwMode="auto">
          <a:xfrm>
            <a:off x="1066800" y="2209800"/>
            <a:ext cx="6858000" cy="2133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9.9. Tính hệ số phân bổ theo sản lượng sản xuất</a:t>
            </a:r>
            <a:endParaRPr lang="en-US" sz="2400" dirty="0">
              <a:solidFill>
                <a:srgbClr val="002060"/>
              </a:solidFill>
              <a:effectLst/>
              <a:latin typeface="Arial" pitchFamily="34" charset="0"/>
              <a:cs typeface="Arial" pitchFamily="34" charset="0"/>
            </a:endParaRPr>
          </a:p>
        </p:txBody>
      </p:sp>
      <p:pic>
        <p:nvPicPr>
          <p:cNvPr id="6" name="Picture 5" descr="CostAllocationQty"/>
          <p:cNvPicPr/>
          <p:nvPr/>
        </p:nvPicPr>
        <p:blipFill>
          <a:blip r:embed="rId3"/>
          <a:srcRect/>
          <a:stretch>
            <a:fillRect/>
          </a:stretch>
        </p:blipFill>
        <p:spPr bwMode="auto">
          <a:xfrm>
            <a:off x="1295400" y="2209800"/>
            <a:ext cx="6477000" cy="22098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9.10. Kiểm tra đối tượng nhận phân bổ chi phí</a:t>
            </a:r>
            <a:endParaRPr lang="en-US" sz="2400" dirty="0">
              <a:solidFill>
                <a:srgbClr val="002060"/>
              </a:solidFill>
              <a:effectLst/>
              <a:latin typeface="Arial" pitchFamily="34" charset="0"/>
              <a:cs typeface="Arial" pitchFamily="34" charset="0"/>
            </a:endParaRPr>
          </a:p>
        </p:txBody>
      </p:sp>
      <p:pic>
        <p:nvPicPr>
          <p:cNvPr id="10" name="Picture 9"/>
          <p:cNvPicPr/>
          <p:nvPr/>
        </p:nvPicPr>
        <p:blipFill>
          <a:blip r:embed="rId3"/>
          <a:srcRect/>
          <a:stretch>
            <a:fillRect/>
          </a:stretch>
        </p:blipFill>
        <p:spPr bwMode="auto">
          <a:xfrm>
            <a:off x="1752600" y="2362200"/>
            <a:ext cx="5867400" cy="2133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9.11. Phân bổ chi phí phát sinh trong kỳ</a:t>
            </a:r>
            <a:endParaRPr lang="en-US" sz="2400" dirty="0">
              <a:solidFill>
                <a:srgbClr val="002060"/>
              </a:solidFill>
              <a:effectLst/>
              <a:latin typeface="Arial" pitchFamily="34" charset="0"/>
              <a:cs typeface="Arial" pitchFamily="34" charset="0"/>
            </a:endParaRPr>
          </a:p>
        </p:txBody>
      </p:sp>
      <p:pic>
        <p:nvPicPr>
          <p:cNvPr id="9" name="Picture 8" descr="CostAllocate"/>
          <p:cNvPicPr/>
          <p:nvPr/>
        </p:nvPicPr>
        <p:blipFill>
          <a:blip r:embed="rId3"/>
          <a:srcRect/>
          <a:stretch>
            <a:fillRect/>
          </a:stretch>
        </p:blipFill>
        <p:spPr bwMode="auto">
          <a:xfrm>
            <a:off x="1752600" y="2286000"/>
            <a:ext cx="5791200" cy="24384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9.12. Tính chi phí dở dang cuối kỳ NVL</a:t>
            </a:r>
            <a:endParaRPr lang="en-US" sz="2400" dirty="0">
              <a:solidFill>
                <a:srgbClr val="002060"/>
              </a:solidFill>
              <a:effectLst/>
              <a:latin typeface="Arial" pitchFamily="34" charset="0"/>
              <a:cs typeface="Arial" pitchFamily="34" charset="0"/>
            </a:endParaRPr>
          </a:p>
        </p:txBody>
      </p:sp>
      <p:pic>
        <p:nvPicPr>
          <p:cNvPr id="8" name="Picture 7" descr="CostCalcRawMaterial"/>
          <p:cNvPicPr/>
          <p:nvPr/>
        </p:nvPicPr>
        <p:blipFill>
          <a:blip r:embed="rId3"/>
          <a:srcRect/>
          <a:stretch>
            <a:fillRect/>
          </a:stretch>
        </p:blipFill>
        <p:spPr bwMode="auto">
          <a:xfrm>
            <a:off x="1447800" y="2209800"/>
            <a:ext cx="5638800" cy="2133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9.13. Tính chi phí dở dang cuối kỳ</a:t>
            </a:r>
            <a:endParaRPr lang="en-US" sz="2400" dirty="0">
              <a:solidFill>
                <a:srgbClr val="002060"/>
              </a:solidFill>
              <a:effectLst/>
              <a:latin typeface="Arial" pitchFamily="34" charset="0"/>
              <a:cs typeface="Arial" pitchFamily="34" charset="0"/>
            </a:endParaRPr>
          </a:p>
        </p:txBody>
      </p:sp>
      <p:pic>
        <p:nvPicPr>
          <p:cNvPr id="6" name="Picture 5" descr="CostCalcClosing"/>
          <p:cNvPicPr/>
          <p:nvPr/>
        </p:nvPicPr>
        <p:blipFill>
          <a:blip r:embed="rId3"/>
          <a:srcRect/>
          <a:stretch>
            <a:fillRect/>
          </a:stretch>
        </p:blipFill>
        <p:spPr bwMode="auto">
          <a:xfrm>
            <a:off x="1295400" y="2082139"/>
            <a:ext cx="6021705" cy="2413661"/>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9.14. Tính giá thành sản phẩm</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143000" y="2362200"/>
            <a:ext cx="6629400" cy="2285999"/>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757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9.15. Điều chỉnh lại giá thành sản phẩm (chỉ thực hiện khi có nhu cầu sửa số lẻ) </a:t>
            </a:r>
            <a:endParaRPr lang="en-US" sz="24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990600" y="2371725"/>
            <a:ext cx="6629400" cy="258127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9.16. Cập nhật giá cho các phiếu nhập thành phẩm</a:t>
            </a:r>
            <a:endParaRPr lang="en-US" sz="2400" dirty="0">
              <a:solidFill>
                <a:srgbClr val="002060"/>
              </a:solidFill>
              <a:effectLst/>
              <a:latin typeface="Arial" pitchFamily="34" charset="0"/>
              <a:cs typeface="Arial" pitchFamily="34" charset="0"/>
            </a:endParaRPr>
          </a:p>
        </p:txBody>
      </p:sp>
      <p:pic>
        <p:nvPicPr>
          <p:cNvPr id="11" name="Picture 10"/>
          <p:cNvPicPr/>
          <p:nvPr/>
        </p:nvPicPr>
        <p:blipFill>
          <a:blip r:embed="rId3"/>
          <a:srcRect/>
          <a:stretch>
            <a:fillRect/>
          </a:stretch>
        </p:blipFill>
        <p:spPr bwMode="auto">
          <a:xfrm>
            <a:off x="685800" y="1657350"/>
            <a:ext cx="2466975" cy="3676650"/>
          </a:xfrm>
          <a:prstGeom prst="rect">
            <a:avLst/>
          </a:prstGeom>
          <a:noFill/>
          <a:ln w="9525">
            <a:solidFill>
              <a:schemeClr val="accent1"/>
            </a:solidFill>
            <a:miter lim="800000"/>
            <a:headEnd/>
            <a:tailEnd/>
          </a:ln>
        </p:spPr>
      </p:pic>
      <p:pic>
        <p:nvPicPr>
          <p:cNvPr id="12" name="Picture 11" descr="CostUpdateProduct"/>
          <p:cNvPicPr/>
          <p:nvPr/>
        </p:nvPicPr>
        <p:blipFill>
          <a:blip r:embed="rId4"/>
          <a:srcRect/>
          <a:stretch>
            <a:fillRect/>
          </a:stretch>
        </p:blipFill>
        <p:spPr bwMode="auto">
          <a:xfrm>
            <a:off x="3276600" y="3505200"/>
            <a:ext cx="5490210" cy="176674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phương pháp tính giá thành</a:t>
            </a:r>
            <a:endParaRPr lang="en-US" dirty="0"/>
          </a:p>
        </p:txBody>
      </p:sp>
      <p:sp>
        <p:nvSpPr>
          <p:cNvPr id="6" name="Title 1"/>
          <p:cNvSpPr txBox="1">
            <a:spLocks/>
          </p:cNvSpPr>
          <p:nvPr/>
        </p:nvSpPr>
        <p:spPr bwMode="auto">
          <a:xfrm>
            <a:off x="152400" y="990600"/>
            <a:ext cx="8382000" cy="3582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chemeClr val="bg1"/>
                </a:solidFill>
                <a:effectLst/>
                <a:latin typeface="Arial" pitchFamily="34" charset="0"/>
                <a:cs typeface="Arial" pitchFamily="34" charset="0"/>
              </a:rPr>
              <a:t>2.1. Các phương pháp tính giá thành:</a:t>
            </a:r>
          </a:p>
          <a:p>
            <a:pPr>
              <a:defRPr/>
            </a:pPr>
            <a:endParaRPr lang="en-US" sz="2400" smtClean="0">
              <a:solidFill>
                <a:schemeClr val="bg1"/>
              </a:solidFill>
              <a:effectLst/>
              <a:latin typeface="Arial" pitchFamily="34" charset="0"/>
              <a:cs typeface="Arial" pitchFamily="34" charset="0"/>
            </a:endParaRPr>
          </a:p>
          <a:p>
            <a:r>
              <a:rPr lang="en-US" sz="1800" smtClean="0">
                <a:solidFill>
                  <a:srgbClr val="0000CC"/>
                </a:solidFill>
              </a:rPr>
              <a:t>Phương pháp tính giá thành sản phẩm tùy thuộc vào một số yếu tố sau:</a:t>
            </a:r>
          </a:p>
          <a:p>
            <a:endParaRPr lang="en-US" sz="1800" smtClean="0">
              <a:solidFill>
                <a:srgbClr val="0000CC"/>
              </a:solidFill>
            </a:endParaRPr>
          </a:p>
          <a:p>
            <a:pPr lvl="0">
              <a:buFontTx/>
              <a:buChar char="-"/>
            </a:pPr>
            <a:r>
              <a:rPr lang="en-US" sz="1800" smtClean="0">
                <a:solidFill>
                  <a:schemeClr val="bg1"/>
                </a:solidFill>
              </a:rPr>
              <a:t>Loại sản phẩm: sản phẩm công nghiệp sx hàng loạt, sản phẩm công nghiệp sx theo đơn hàng, sản phẩm đơn chiếc theo thiết kế đơn chiếc, sản phẩm là các </a:t>
            </a:r>
          </a:p>
          <a:p>
            <a:pPr lvl="0"/>
            <a:r>
              <a:rPr lang="en-US" sz="1800" smtClean="0">
                <a:solidFill>
                  <a:schemeClr val="bg1"/>
                </a:solidFill>
              </a:rPr>
              <a:t>công trình xây lắp, sản phẩm là dịch vụ, sản phẩm là một dự án tư vấn…</a:t>
            </a:r>
          </a:p>
          <a:p>
            <a:pPr lvl="0"/>
            <a:endParaRPr lang="en-US" sz="1800" smtClean="0">
              <a:solidFill>
                <a:schemeClr val="bg1"/>
              </a:solidFill>
            </a:endParaRPr>
          </a:p>
          <a:p>
            <a:pPr lvl="0">
              <a:buFontTx/>
              <a:buChar char="-"/>
            </a:pPr>
            <a:r>
              <a:rPr lang="en-US" sz="1800" smtClean="0">
                <a:solidFill>
                  <a:schemeClr val="bg1"/>
                </a:solidFill>
              </a:rPr>
              <a:t>Quy trình sản xuất: một công đoạn, nhiều công đoạn; sản xuất liên tục, sản xuất rời rạc…</a:t>
            </a:r>
          </a:p>
          <a:p>
            <a:pPr lvl="0">
              <a:buFontTx/>
              <a:buChar char="-"/>
            </a:pPr>
            <a:endParaRPr lang="en-US" sz="1800" smtClean="0">
              <a:solidFill>
                <a:schemeClr val="bg1"/>
              </a:solidFill>
            </a:endParaRPr>
          </a:p>
          <a:p>
            <a:pPr lvl="0"/>
            <a:r>
              <a:rPr lang="en-US" sz="1800" smtClean="0">
                <a:solidFill>
                  <a:schemeClr val="bg1"/>
                </a:solidFill>
              </a:rPr>
              <a:t>- Khả năng trên thực tế tập hợp chi phí, phân bổ chi phí…</a:t>
            </a:r>
          </a:p>
          <a:p>
            <a:pPr>
              <a:defRPr/>
            </a:pPr>
            <a:endParaRPr lang="en-US" sz="2400" dirty="0">
              <a:solidFill>
                <a:schemeClr val="bg1"/>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29910484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480131"/>
          </a:xfrm>
        </p:spPr>
        <p:txBody>
          <a:bodyPr/>
          <a:lstStyle/>
          <a:p>
            <a:r>
              <a:rPr lang="en-US" sz="28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bước tính giá thành</a:t>
            </a:r>
            <a:endParaRPr lang="en-US" sz="2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9.17. Kết chuyển CP sản xuất sang TK dở dang (154)</a:t>
            </a:r>
            <a:endParaRPr lang="en-US" sz="2400" dirty="0">
              <a:solidFill>
                <a:srgbClr val="002060"/>
              </a:solidFill>
              <a:effectLst/>
              <a:latin typeface="Arial" pitchFamily="34" charset="0"/>
              <a:cs typeface="Arial" pitchFamily="34" charset="0"/>
            </a:endParaRPr>
          </a:p>
        </p:txBody>
      </p:sp>
      <p:pic>
        <p:nvPicPr>
          <p:cNvPr id="9" name="Picture 8"/>
          <p:cNvPicPr/>
          <p:nvPr/>
        </p:nvPicPr>
        <p:blipFill>
          <a:blip r:embed="rId3"/>
          <a:srcRect/>
          <a:stretch>
            <a:fillRect/>
          </a:stretch>
        </p:blipFill>
        <p:spPr bwMode="auto">
          <a:xfrm>
            <a:off x="457200" y="1600200"/>
            <a:ext cx="3009900" cy="3657600"/>
          </a:xfrm>
          <a:prstGeom prst="rect">
            <a:avLst/>
          </a:prstGeom>
          <a:noFill/>
          <a:ln w="9525">
            <a:solidFill>
              <a:schemeClr val="accent1"/>
            </a:solidFill>
            <a:miter lim="800000"/>
            <a:headEnd/>
            <a:tailEnd/>
          </a:ln>
        </p:spPr>
      </p:pic>
      <p:pic>
        <p:nvPicPr>
          <p:cNvPr id="10" name="Picture 9" descr="CostAllocate"/>
          <p:cNvPicPr/>
          <p:nvPr/>
        </p:nvPicPr>
        <p:blipFill>
          <a:blip r:embed="rId4"/>
          <a:srcRect/>
          <a:stretch>
            <a:fillRect/>
          </a:stretch>
        </p:blipFill>
        <p:spPr bwMode="auto">
          <a:xfrm>
            <a:off x="3577590" y="3494106"/>
            <a:ext cx="5337810" cy="1763694"/>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xmlns="" val="297678685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10.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cáo</a:t>
            </a:r>
            <a:endParaRPr lang="en-US" sz="1800" dirty="0"/>
          </a:p>
        </p:txBody>
      </p:sp>
      <p:sp>
        <p:nvSpPr>
          <p:cNvPr id="6" name="Title 1"/>
          <p:cNvSpPr txBox="1">
            <a:spLocks/>
          </p:cNvSpPr>
          <p:nvPr/>
        </p:nvSpPr>
        <p:spPr bwMode="auto">
          <a:xfrm>
            <a:off x="381000" y="990600"/>
            <a:ext cx="8382000" cy="3293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Thẻ giá thành sản phẩm</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Báo cáo giá thành sản phẩm chi tiết theo vật tư</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Tổng hợp chi phí sản xuất theo sản phẩm</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Tổng hợp chi phí sản xuất theo yếu tố</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Báo cáo so sánh định mức NVL và thực tế phát sinh</a:t>
            </a: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xmlns="" val="285316350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10.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cáo</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10.2. Báo cáo giá thành chi tiết theo vật tư</a:t>
            </a:r>
            <a:endParaRPr lang="en-US" sz="2800" dirty="0">
              <a:solidFill>
                <a:srgbClr val="002060"/>
              </a:solidFill>
              <a:effectLst/>
              <a:latin typeface="Arial" pitchFamily="34" charset="0"/>
              <a:cs typeface="Arial" pitchFamily="34" charset="0"/>
            </a:endParaRPr>
          </a:p>
        </p:txBody>
      </p:sp>
      <p:pic>
        <p:nvPicPr>
          <p:cNvPr id="43010" name="Picture 2"/>
          <p:cNvPicPr>
            <a:picLocks noChangeAspect="1" noChangeArrowheads="1"/>
          </p:cNvPicPr>
          <p:nvPr/>
        </p:nvPicPr>
        <p:blipFill>
          <a:blip r:embed="rId3"/>
          <a:srcRect/>
          <a:stretch>
            <a:fillRect/>
          </a:stretch>
        </p:blipFill>
        <p:spPr bwMode="auto">
          <a:xfrm>
            <a:off x="1238603" y="2157411"/>
            <a:ext cx="6305197" cy="2795589"/>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xmlns="" val="314148854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10.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10.3. Tổng hợp CP sản xuất theo sản phẩm</a:t>
            </a:r>
            <a:endParaRPr lang="en-US" sz="2800" dirty="0">
              <a:solidFill>
                <a:srgbClr val="002060"/>
              </a:solidFill>
              <a:effectLst/>
              <a:latin typeface="Arial" pitchFamily="34" charset="0"/>
              <a:cs typeface="Arial" pitchFamily="34" charset="0"/>
            </a:endParaRPr>
          </a:p>
        </p:txBody>
      </p:sp>
      <p:pic>
        <p:nvPicPr>
          <p:cNvPr id="44034" name="Picture 2"/>
          <p:cNvPicPr>
            <a:picLocks noChangeAspect="1" noChangeArrowheads="1"/>
          </p:cNvPicPr>
          <p:nvPr/>
        </p:nvPicPr>
        <p:blipFill>
          <a:blip r:embed="rId3"/>
          <a:srcRect/>
          <a:stretch>
            <a:fillRect/>
          </a:stretch>
        </p:blipFill>
        <p:spPr bwMode="auto">
          <a:xfrm>
            <a:off x="1295400" y="2174631"/>
            <a:ext cx="6705600" cy="2930769"/>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xmlns="" val="428253509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10.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sz="1800"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10.4. Báo cáo tổng hợp chi phí sản xuất theo yếu tố</a:t>
            </a:r>
            <a:endParaRPr lang="en-US" sz="2400" dirty="0">
              <a:solidFill>
                <a:srgbClr val="002060"/>
              </a:solidFill>
              <a:effectLst/>
              <a:latin typeface="Arial" pitchFamily="34" charset="0"/>
              <a:cs typeface="Arial" pitchFamily="34" charset="0"/>
            </a:endParaRPr>
          </a:p>
        </p:txBody>
      </p:sp>
      <p:pic>
        <p:nvPicPr>
          <p:cNvPr id="45058" name="Picture 2"/>
          <p:cNvPicPr>
            <a:picLocks noChangeAspect="1" noChangeArrowheads="1"/>
          </p:cNvPicPr>
          <p:nvPr/>
        </p:nvPicPr>
        <p:blipFill>
          <a:blip r:embed="rId3"/>
          <a:srcRect/>
          <a:stretch>
            <a:fillRect/>
          </a:stretch>
        </p:blipFill>
        <p:spPr bwMode="auto">
          <a:xfrm>
            <a:off x="1371600" y="2286000"/>
            <a:ext cx="6553200" cy="2524125"/>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xmlns="" val="428253509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10.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sz="1800" dirty="0"/>
          </a:p>
        </p:txBody>
      </p:sp>
      <p:sp>
        <p:nvSpPr>
          <p:cNvPr id="6" name="Title 1"/>
          <p:cNvSpPr txBox="1">
            <a:spLocks/>
          </p:cNvSpPr>
          <p:nvPr/>
        </p:nvSpPr>
        <p:spPr bwMode="auto">
          <a:xfrm>
            <a:off x="152400" y="990600"/>
            <a:ext cx="8382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000" smtClean="0">
                <a:solidFill>
                  <a:srgbClr val="002060"/>
                </a:solidFill>
                <a:effectLst/>
                <a:latin typeface="Arial" pitchFamily="34" charset="0"/>
                <a:cs typeface="Arial" pitchFamily="34" charset="0"/>
              </a:rPr>
              <a:t>10.5. Báo cáo so sánh định mức NVL và thực tế phát sinh</a:t>
            </a:r>
            <a:endParaRPr lang="en-US" sz="2000" dirty="0">
              <a:solidFill>
                <a:srgbClr val="002060"/>
              </a:solidFill>
              <a:effectLst/>
              <a:latin typeface="Arial" pitchFamily="34" charset="0"/>
              <a:cs typeface="Arial" pitchFamily="34" charset="0"/>
            </a:endParaRPr>
          </a:p>
        </p:txBody>
      </p:sp>
      <p:pic>
        <p:nvPicPr>
          <p:cNvPr id="46082" name="Picture 2"/>
          <p:cNvPicPr>
            <a:picLocks noChangeAspect="1" noChangeArrowheads="1"/>
          </p:cNvPicPr>
          <p:nvPr/>
        </p:nvPicPr>
        <p:blipFill>
          <a:blip r:embed="rId3"/>
          <a:srcRect/>
          <a:stretch>
            <a:fillRect/>
          </a:stretch>
        </p:blipFill>
        <p:spPr bwMode="auto">
          <a:xfrm>
            <a:off x="1295400" y="2162175"/>
            <a:ext cx="6477000" cy="2533650"/>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xmlns="" val="428253509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16163"/>
            <a:ext cx="8077200" cy="585787"/>
          </a:xfrm>
        </p:spPr>
        <p:txBody>
          <a:bodyPr/>
          <a:lstStyle/>
          <a:p>
            <a:pPr algn="ct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Xin</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cám</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ơn đã lắng nghe bài giảng!</a:t>
            </a:r>
            <a:endPar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24506446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Các phương pháp tính giá thành</a:t>
            </a:r>
            <a:endParaRPr lang="en-US" dirty="0"/>
          </a:p>
        </p:txBody>
      </p:sp>
      <p:sp>
        <p:nvSpPr>
          <p:cNvPr id="6" name="Title 1"/>
          <p:cNvSpPr txBox="1">
            <a:spLocks/>
          </p:cNvSpPr>
          <p:nvPr/>
        </p:nvSpPr>
        <p:spPr bwMode="auto">
          <a:xfrm>
            <a:off x="152400" y="990600"/>
            <a:ext cx="8382000" cy="6795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chemeClr val="bg1"/>
                </a:solidFill>
                <a:effectLst/>
                <a:latin typeface="Arial" pitchFamily="34" charset="0"/>
                <a:cs typeface="Arial" pitchFamily="34" charset="0"/>
              </a:rPr>
              <a:t>2.2. Các yếu tố chi phí trong giá thành</a:t>
            </a:r>
            <a:endParaRPr lang="en-US" sz="2000" smtClean="0">
              <a:solidFill>
                <a:srgbClr val="0070C0"/>
              </a:solidFill>
              <a:effectLst/>
              <a:latin typeface="Arial" pitchFamily="34" charset="0"/>
              <a:cs typeface="Arial" pitchFamily="34" charset="0"/>
            </a:endParaRPr>
          </a:p>
          <a:p>
            <a:r>
              <a:rPr lang="en-US" sz="2000" smtClean="0">
                <a:solidFill>
                  <a:srgbClr val="000099"/>
                </a:solidFill>
              </a:rPr>
              <a:t>Giá thành sản phẩm gồm có 3 nhóm yếu tố chính:</a:t>
            </a:r>
          </a:p>
          <a:p>
            <a:pPr lvl="0"/>
            <a:r>
              <a:rPr lang="en-US" sz="2000" smtClean="0">
                <a:solidFill>
                  <a:srgbClr val="0070C0"/>
                </a:solidFill>
              </a:rPr>
              <a:t>- Chi phí nguyên vật liệu trực tiếp – tk 621</a:t>
            </a:r>
          </a:p>
          <a:p>
            <a:pPr lvl="0"/>
            <a:r>
              <a:rPr lang="en-US" sz="2000" smtClean="0">
                <a:solidFill>
                  <a:srgbClr val="0070C0"/>
                </a:solidFill>
              </a:rPr>
              <a:t>- Chi phí nhân công trực tiếp – tk 622</a:t>
            </a:r>
          </a:p>
          <a:p>
            <a:pPr lvl="0">
              <a:buFontTx/>
              <a:buChar char="-"/>
            </a:pPr>
            <a:r>
              <a:rPr lang="en-US" sz="2000" smtClean="0">
                <a:solidFill>
                  <a:srgbClr val="0070C0"/>
                </a:solidFill>
              </a:rPr>
              <a:t>Chi phí sản xuất chung (chi phí quản lý phân xưởng) – tk 627.</a:t>
            </a:r>
          </a:p>
          <a:p>
            <a:pPr lvl="0"/>
            <a:endParaRPr lang="en-US" sz="2000" smtClean="0">
              <a:solidFill>
                <a:srgbClr val="FF0000"/>
              </a:solidFill>
            </a:endParaRPr>
          </a:p>
          <a:p>
            <a:pPr lvl="0"/>
            <a:r>
              <a:rPr lang="en-US" sz="2000" smtClean="0">
                <a:solidFill>
                  <a:srgbClr val="FF0000"/>
                </a:solidFill>
              </a:rPr>
              <a:t>Trong đó: </a:t>
            </a:r>
          </a:p>
          <a:p>
            <a:pPr lvl="0"/>
            <a:endParaRPr lang="en-US" sz="1800" smtClean="0">
              <a:solidFill>
                <a:srgbClr val="FF0000"/>
              </a:solidFill>
            </a:endParaRPr>
          </a:p>
          <a:p>
            <a:r>
              <a:rPr lang="en-US" sz="1800" i="1" smtClean="0">
                <a:solidFill>
                  <a:srgbClr val="000099"/>
                </a:solidFill>
              </a:rPr>
              <a:t>Chi phí nguyên vật liệu trực tiếp có thể xác định theo một trong các cách sau:</a:t>
            </a:r>
          </a:p>
          <a:p>
            <a:pPr lvl="0"/>
            <a:r>
              <a:rPr lang="en-US" sz="1800" i="1" smtClean="0">
                <a:solidFill>
                  <a:srgbClr val="0070C0"/>
                </a:solidFill>
              </a:rPr>
              <a:t>- Dựa theo định mức. Ví dụ, để sản xuất sp A thì cần x1 NVL 1, x2 NVL 2…</a:t>
            </a:r>
          </a:p>
          <a:p>
            <a:pPr lvl="0"/>
            <a:r>
              <a:rPr lang="en-US" sz="1800" i="1" smtClean="0">
                <a:solidFill>
                  <a:srgbClr val="0070C0"/>
                </a:solidFill>
              </a:rPr>
              <a:t>- Dựa theo tập hợp sử dụng thực tế trong quá trình sản xuất.</a:t>
            </a:r>
          </a:p>
          <a:p>
            <a:pPr lvl="0"/>
            <a:r>
              <a:rPr lang="en-US" sz="1800" i="1" smtClean="0">
                <a:solidFill>
                  <a:srgbClr val="0070C0"/>
                </a:solidFill>
              </a:rPr>
              <a:t>- Phân bổ tổng chi phí thực tế theo một tiêu thức nào đó: ví dụ, theo định mức, theo CF NVL chính…</a:t>
            </a:r>
          </a:p>
          <a:p>
            <a:r>
              <a:rPr lang="en-US" sz="1800" i="1" smtClean="0">
                <a:solidFill>
                  <a:srgbClr val="000099"/>
                </a:solidFill>
              </a:rPr>
              <a:t>Chi phí nhân công trực tiếp có cách xác định tương tự như chi phí NVL trực tiếp.</a:t>
            </a:r>
          </a:p>
          <a:p>
            <a:r>
              <a:rPr lang="en-US" sz="1800" i="1" smtClean="0">
                <a:solidFill>
                  <a:srgbClr val="000099"/>
                </a:solidFill>
              </a:rPr>
              <a:t>Chi phí sản xuất chung (chi phí quản lý phân xưởng) gồm nhiều chi phí khác nhau:</a:t>
            </a:r>
          </a:p>
          <a:p>
            <a:pPr lvl="0"/>
            <a:r>
              <a:rPr lang="en-US" sz="1800" i="1" smtClean="0">
                <a:solidFill>
                  <a:srgbClr val="0070C0"/>
                </a:solidFill>
              </a:rPr>
              <a:t>- Chi phí nhân công quản lý</a:t>
            </a:r>
          </a:p>
          <a:p>
            <a:pPr lvl="0"/>
            <a:r>
              <a:rPr lang="en-US" sz="1800" i="1" smtClean="0">
                <a:solidFill>
                  <a:srgbClr val="0070C0"/>
                </a:solidFill>
              </a:rPr>
              <a:t>- Chi phí NVL</a:t>
            </a:r>
          </a:p>
          <a:p>
            <a:pPr lvl="0"/>
            <a:r>
              <a:rPr lang="en-US" sz="1800" i="1" smtClean="0">
                <a:solidFill>
                  <a:srgbClr val="0070C0"/>
                </a:solidFill>
              </a:rPr>
              <a:t>- Chi phí CCDC</a:t>
            </a:r>
          </a:p>
          <a:p>
            <a:pPr lvl="0">
              <a:buFontTx/>
              <a:buChar char="-"/>
            </a:pPr>
            <a:r>
              <a:rPr lang="en-US" sz="1800" i="1" smtClean="0">
                <a:solidFill>
                  <a:srgbClr val="0070C0"/>
                </a:solidFill>
              </a:rPr>
              <a:t>Chi phí khấu hao TSCĐ</a:t>
            </a:r>
          </a:p>
          <a:p>
            <a:pPr lvl="0">
              <a:buFontTx/>
              <a:buChar char="-"/>
            </a:pPr>
            <a:r>
              <a:rPr lang="en-US" sz="1800" i="1" smtClean="0">
                <a:solidFill>
                  <a:srgbClr val="0070C0"/>
                </a:solidFill>
              </a:rPr>
              <a:t> ….</a:t>
            </a:r>
          </a:p>
          <a:p>
            <a:pPr lvl="0"/>
            <a:r>
              <a:rPr lang="en-US" sz="2000" smtClean="0"/>
              <a:t>Chi phí dịch vụ mua ngoài</a:t>
            </a:r>
          </a:p>
          <a:p>
            <a:pPr lvl="0">
              <a:buFontTx/>
              <a:buChar char="-"/>
            </a:pPr>
            <a:endParaRPr lang="en-US" sz="2000" smtClean="0">
              <a:solidFill>
                <a:srgbClr val="0070C0"/>
              </a:solidFill>
            </a:endParaRPr>
          </a:p>
          <a:p>
            <a:pPr>
              <a:defRPr/>
            </a:pPr>
            <a:endParaRPr lang="en-US" sz="2400" smtClean="0">
              <a:solidFill>
                <a:schemeClr val="bg1"/>
              </a:solidFill>
              <a:effectLst/>
              <a:latin typeface="Arial" pitchFamily="34" charset="0"/>
              <a:cs typeface="Arial" pitchFamily="34" charset="0"/>
            </a:endParaRPr>
          </a:p>
          <a:p>
            <a:pPr>
              <a:defRPr/>
            </a:pPr>
            <a:endParaRPr lang="en-US" sz="2400" dirty="0">
              <a:solidFill>
                <a:schemeClr val="bg1"/>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2991048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B/c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giá thành</a:t>
            </a:r>
            <a:endParaRPr lang="en-US" dirty="0"/>
          </a:p>
        </p:txBody>
      </p:sp>
      <p:sp>
        <p:nvSpPr>
          <p:cNvPr id="5" name="Title 1"/>
          <p:cNvSpPr txBox="1">
            <a:spLocks/>
          </p:cNvSpPr>
          <p:nvPr/>
        </p:nvSpPr>
        <p:spPr bwMode="auto">
          <a:xfrm>
            <a:off x="381000" y="990600"/>
            <a:ext cx="8382000" cy="372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Thẻ giá thành sản phẩm</a:t>
            </a:r>
            <a:endParaRPr lang="en-US" sz="2800" b="0" dirty="0" smtClean="0">
              <a:solidFill>
                <a:srgbClr val="002060"/>
              </a:solidFill>
              <a:effectLst/>
              <a:latin typeface="Microsoft Sans Serif" pitchFamily="34" charset="0"/>
              <a:cs typeface="Microsoft Sans Serif" pitchFamily="34" charset="0"/>
            </a:endParaRP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Báo cáo giá thành chi tiết theo vật tư</a:t>
            </a:r>
            <a:endParaRPr lang="en-US" sz="2800" b="0" dirty="0" smtClean="0">
              <a:solidFill>
                <a:srgbClr val="002060"/>
              </a:solidFill>
              <a:effectLst/>
              <a:latin typeface="Microsoft Sans Serif" pitchFamily="34" charset="0"/>
              <a:cs typeface="Microsoft Sans Serif" pitchFamily="34" charset="0"/>
            </a:endParaRP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Báo cáo tổng hợp chi phí sản xuất theo sản phẩm</a:t>
            </a: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Bảng tổng hợp chi phí sản xuất theo yếu tố</a:t>
            </a:r>
          </a:p>
          <a:p>
            <a:pPr marL="457200" indent="-45720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Báo cáo so sánh NVL thực tế và định mức theo sản phẩm</a:t>
            </a: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xmlns="" val="26364142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B/c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giá thành</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3.1</a:t>
            </a:r>
            <a:r>
              <a:rPr lang="en-US" sz="2800" smtClean="0">
                <a:solidFill>
                  <a:srgbClr val="002060"/>
                </a:solidFill>
                <a:effectLst/>
                <a:latin typeface="Arial" pitchFamily="34" charset="0"/>
                <a:cs typeface="Arial" pitchFamily="34" charset="0"/>
              </a:rPr>
              <a:t>. Thẻ giá thành sản phẩm</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990600" y="1905000"/>
            <a:ext cx="7315200" cy="38100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4503864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B/c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giá thành</a:t>
            </a:r>
            <a:endParaRPr lang="en-US"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3.2</a:t>
            </a:r>
            <a:r>
              <a:rPr lang="en-US" sz="2800" smtClean="0">
                <a:solidFill>
                  <a:srgbClr val="002060"/>
                </a:solidFill>
                <a:effectLst/>
                <a:latin typeface="Arial" pitchFamily="34" charset="0"/>
                <a:cs typeface="Arial" pitchFamily="34" charset="0"/>
              </a:rPr>
              <a:t>. Báo cáo giá thành chi tiết theo vật tư</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066800" y="2057400"/>
            <a:ext cx="7315200" cy="304800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xmlns="" val="297169652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fontScheme name="MBS Blue - v5, Mar 2005">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4762</TotalTime>
  <Words>3554</Words>
  <Application>Microsoft Office PowerPoint</Application>
  <PresentationFormat>On-screen Show (4:3)</PresentationFormat>
  <Paragraphs>378</Paragraphs>
  <Slides>57</Slides>
  <Notes>55</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57</vt:i4>
      </vt:variant>
    </vt:vector>
  </HeadingPairs>
  <TitlesOfParts>
    <vt:vector size="58" baseType="lpstr">
      <vt:lpstr>Theme1</vt:lpstr>
      <vt:lpstr>Kế toán máy</vt:lpstr>
      <vt:lpstr>Nội dung</vt:lpstr>
      <vt:lpstr>1. Sơ đồ hạch toán </vt:lpstr>
      <vt:lpstr>1. Sơ đồ hạch toán </vt:lpstr>
      <vt:lpstr>2. Các phương pháp tính giá thành</vt:lpstr>
      <vt:lpstr>2. Các phương pháp tính giá thành</vt:lpstr>
      <vt:lpstr>3. B/c của kế toán giá thành</vt:lpstr>
      <vt:lpstr>3. B/c của kế toán giá thành</vt:lpstr>
      <vt:lpstr>3. B/c của kế toán giá thành</vt:lpstr>
      <vt:lpstr>3. B/c của kế toán giá thành</vt:lpstr>
      <vt:lpstr>3. B/c của kế toán giá thành</vt:lpstr>
      <vt:lpstr>3. B/c của kế toán giá thành</vt:lpstr>
      <vt:lpstr>4. Quy trình thực hiện trên phần mềm</vt:lpstr>
      <vt:lpstr>5. Khai báo tham số và danh mục</vt:lpstr>
      <vt:lpstr>5. Khai báo tham số và danh mục</vt:lpstr>
      <vt:lpstr>5. Khai báo tham số và danh mục</vt:lpstr>
      <vt:lpstr>5. Khai báo tham số và danh mục</vt:lpstr>
      <vt:lpstr>5. Khai báo tham số và danh mục</vt:lpstr>
      <vt:lpstr>5. Khai báo tham số và danh mục</vt:lpstr>
      <vt:lpstr>5. Khai báo tham số và danh mục</vt:lpstr>
      <vt:lpstr>5. Khai báo tham số và danh mục</vt:lpstr>
      <vt:lpstr>5. Khai báo tham số và danh mục</vt:lpstr>
      <vt:lpstr>6. Nhập số dư ban đầu</vt:lpstr>
      <vt:lpstr>6. Nhập số dư ban đầu</vt:lpstr>
      <vt:lpstr>6. Nhập số dư ban đầu</vt:lpstr>
      <vt:lpstr>6. Nhập số dư ban đầu</vt:lpstr>
      <vt:lpstr>7. Khai báo định mức NVL và hệ số phân bổ</vt:lpstr>
      <vt:lpstr>7. Khai báo định mức NVL và hệ số phân bổ</vt:lpstr>
      <vt:lpstr>8. Cập nhật các phát sinh trong kỳ và các chứng từ</vt:lpstr>
      <vt:lpstr>8. Cập nhật các phát sinh trong kỳ và các chứng từ</vt:lpstr>
      <vt:lpstr>8. Cập nhật các phát sinh trong kỳ và các chứng từ</vt:lpstr>
      <vt:lpstr>8. Cập nhật các phát sinh trong kỳ và các chứng từ</vt:lpstr>
      <vt:lpstr>8. Cập nhật các phát sinh trong kỳ và các chứng từ</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9. Các bước tính giá thành</vt:lpstr>
      <vt:lpstr>10. Lên báo cáo</vt:lpstr>
      <vt:lpstr>10. Lên báo cáo</vt:lpstr>
      <vt:lpstr>10. Lên báo cáo</vt:lpstr>
      <vt:lpstr>10. Lên báo cáo </vt:lpstr>
      <vt:lpstr>10. Lên báo cáo </vt:lpstr>
      <vt:lpstr>10. Lên báo cáo </vt:lpstr>
      <vt:lpstr>Xin cám ơn đã lắng nghe bài giảng!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QUYNHNV</dc:creator>
  <cp:lastModifiedBy>user</cp:lastModifiedBy>
  <cp:revision>538</cp:revision>
  <dcterms:created xsi:type="dcterms:W3CDTF">2012-02-08T08:12:13Z</dcterms:created>
  <dcterms:modified xsi:type="dcterms:W3CDTF">2013-08-21T01:05:49Z</dcterms:modified>
</cp:coreProperties>
</file>