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305" r:id="rId3"/>
    <p:sldId id="337" r:id="rId4"/>
    <p:sldId id="339" r:id="rId5"/>
    <p:sldId id="343" r:id="rId6"/>
    <p:sldId id="357" r:id="rId7"/>
    <p:sldId id="358" r:id="rId8"/>
    <p:sldId id="344" r:id="rId9"/>
    <p:sldId id="345" r:id="rId10"/>
    <p:sldId id="362" r:id="rId11"/>
    <p:sldId id="378" r:id="rId12"/>
    <p:sldId id="379" r:id="rId13"/>
    <p:sldId id="382" r:id="rId14"/>
    <p:sldId id="380" r:id="rId15"/>
    <p:sldId id="381" r:id="rId16"/>
    <p:sldId id="383" r:id="rId17"/>
    <p:sldId id="346" r:id="rId18"/>
    <p:sldId id="364" r:id="rId19"/>
    <p:sldId id="365" r:id="rId20"/>
    <p:sldId id="369" r:id="rId21"/>
    <p:sldId id="348" r:id="rId22"/>
    <p:sldId id="349" r:id="rId23"/>
    <p:sldId id="359" r:id="rId24"/>
    <p:sldId id="370" r:id="rId25"/>
    <p:sldId id="384" r:id="rId26"/>
    <p:sldId id="351" r:id="rId27"/>
    <p:sldId id="385" r:id="rId28"/>
    <p:sldId id="386" r:id="rId29"/>
    <p:sldId id="388" r:id="rId30"/>
    <p:sldId id="387" r:id="rId31"/>
    <p:sldId id="389" r:id="rId32"/>
    <p:sldId id="393" r:id="rId33"/>
    <p:sldId id="390" r:id="rId34"/>
    <p:sldId id="392" r:id="rId35"/>
    <p:sldId id="372" r:id="rId36"/>
    <p:sldId id="391" r:id="rId37"/>
    <p:sldId id="354" r:id="rId38"/>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Segoe Semibold"/>
        <a:ea typeface="+mn-ea"/>
        <a:cs typeface="Arial" pitchFamily="34" charset="0"/>
      </a:defRPr>
    </a:lvl1pPr>
    <a:lvl2pPr marL="457200" algn="l" rtl="0" fontAlgn="base">
      <a:spcBef>
        <a:spcPct val="0"/>
      </a:spcBef>
      <a:spcAft>
        <a:spcPct val="0"/>
      </a:spcAft>
      <a:defRPr b="1" kern="1200">
        <a:solidFill>
          <a:schemeClr val="tx1"/>
        </a:solidFill>
        <a:latin typeface="Segoe Semibold"/>
        <a:ea typeface="+mn-ea"/>
        <a:cs typeface="Arial" pitchFamily="34" charset="0"/>
      </a:defRPr>
    </a:lvl2pPr>
    <a:lvl3pPr marL="914400" algn="l" rtl="0" fontAlgn="base">
      <a:spcBef>
        <a:spcPct val="0"/>
      </a:spcBef>
      <a:spcAft>
        <a:spcPct val="0"/>
      </a:spcAft>
      <a:defRPr b="1" kern="1200">
        <a:solidFill>
          <a:schemeClr val="tx1"/>
        </a:solidFill>
        <a:latin typeface="Segoe Semibold"/>
        <a:ea typeface="+mn-ea"/>
        <a:cs typeface="Arial" pitchFamily="34" charset="0"/>
      </a:defRPr>
    </a:lvl3pPr>
    <a:lvl4pPr marL="1371600" algn="l" rtl="0" fontAlgn="base">
      <a:spcBef>
        <a:spcPct val="0"/>
      </a:spcBef>
      <a:spcAft>
        <a:spcPct val="0"/>
      </a:spcAft>
      <a:defRPr b="1" kern="1200">
        <a:solidFill>
          <a:schemeClr val="tx1"/>
        </a:solidFill>
        <a:latin typeface="Segoe Semibold"/>
        <a:ea typeface="+mn-ea"/>
        <a:cs typeface="Arial" pitchFamily="34" charset="0"/>
      </a:defRPr>
    </a:lvl4pPr>
    <a:lvl5pPr marL="1828800" algn="l" rtl="0" fontAlgn="base">
      <a:spcBef>
        <a:spcPct val="0"/>
      </a:spcBef>
      <a:spcAft>
        <a:spcPct val="0"/>
      </a:spcAft>
      <a:defRPr b="1" kern="1200">
        <a:solidFill>
          <a:schemeClr val="tx1"/>
        </a:solidFill>
        <a:latin typeface="Segoe Semibold"/>
        <a:ea typeface="+mn-ea"/>
        <a:cs typeface="Arial" pitchFamily="34" charset="0"/>
      </a:defRPr>
    </a:lvl5pPr>
    <a:lvl6pPr marL="2286000" algn="l" defTabSz="914400" rtl="0" eaLnBrk="1" latinLnBrk="0" hangingPunct="1">
      <a:defRPr b="1" kern="1200">
        <a:solidFill>
          <a:schemeClr val="tx1"/>
        </a:solidFill>
        <a:latin typeface="Segoe Semibold"/>
        <a:ea typeface="+mn-ea"/>
        <a:cs typeface="Arial" pitchFamily="34" charset="0"/>
      </a:defRPr>
    </a:lvl6pPr>
    <a:lvl7pPr marL="2743200" algn="l" defTabSz="914400" rtl="0" eaLnBrk="1" latinLnBrk="0" hangingPunct="1">
      <a:defRPr b="1" kern="1200">
        <a:solidFill>
          <a:schemeClr val="tx1"/>
        </a:solidFill>
        <a:latin typeface="Segoe Semibold"/>
        <a:ea typeface="+mn-ea"/>
        <a:cs typeface="Arial" pitchFamily="34" charset="0"/>
      </a:defRPr>
    </a:lvl7pPr>
    <a:lvl8pPr marL="3200400" algn="l" defTabSz="914400" rtl="0" eaLnBrk="1" latinLnBrk="0" hangingPunct="1">
      <a:defRPr b="1" kern="1200">
        <a:solidFill>
          <a:schemeClr val="tx1"/>
        </a:solidFill>
        <a:latin typeface="Segoe Semibold"/>
        <a:ea typeface="+mn-ea"/>
        <a:cs typeface="Arial" pitchFamily="34" charset="0"/>
      </a:defRPr>
    </a:lvl8pPr>
    <a:lvl9pPr marL="3657600" algn="l" defTabSz="914400" rtl="0" eaLnBrk="1" latinLnBrk="0" hangingPunct="1">
      <a:defRPr b="1" kern="1200">
        <a:solidFill>
          <a:schemeClr val="tx1"/>
        </a:solidFill>
        <a:latin typeface="Segoe Semibold"/>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0033CC"/>
    <a:srgbClr val="5B457B"/>
    <a:srgbClr val="777777"/>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6919" autoAdjust="0"/>
  </p:normalViewPr>
  <p:slideViewPr>
    <p:cSldViewPr>
      <p:cViewPr>
        <p:scale>
          <a:sx n="97" d="100"/>
          <a:sy n="97" d="100"/>
        </p:scale>
        <p:origin x="-372"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2" d="100"/>
          <a:sy n="82" d="100"/>
        </p:scale>
        <p:origin x="-206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0B5979FC-3871-4026-8602-6742A93A5AAF}" type="datetimeFigureOut">
              <a:rPr lang="en-US"/>
              <a:pPr>
                <a:defRPr/>
              </a:pPr>
              <a:t>18/08/2013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E52567F6-54C1-4042-9176-2A6F5E90BB0D}" type="slidenum">
              <a:rPr lang="en-US"/>
              <a:pPr>
                <a:defRPr/>
              </a:pPr>
              <a:t>‹#›</a:t>
            </a:fld>
            <a:endParaRPr lang="en-US"/>
          </a:p>
        </p:txBody>
      </p:sp>
    </p:spTree>
    <p:extLst>
      <p:ext uri="{BB962C8B-B14F-4D97-AF65-F5344CB8AC3E}">
        <p14:creationId xmlns="" xmlns:p14="http://schemas.microsoft.com/office/powerpoint/2010/main" val="346850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1FBFE1B5-0E3C-40E4-9124-E754D523CB4A}" type="datetimeFigureOut">
              <a:rPr lang="en-US"/>
              <a:pPr>
                <a:defRPr/>
              </a:pPr>
              <a:t>18/08/2013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A87062C2-6B52-4E9A-B212-85026636CFD3}" type="slidenum">
              <a:rPr lang="en-US"/>
              <a:pPr>
                <a:defRPr/>
              </a:pPr>
              <a:t>‹#›</a:t>
            </a:fld>
            <a:endParaRPr lang="en-US"/>
          </a:p>
        </p:txBody>
      </p:sp>
    </p:spTree>
    <p:extLst>
      <p:ext uri="{BB962C8B-B14F-4D97-AF65-F5344CB8AC3E}">
        <p14:creationId xmlns="" xmlns:p14="http://schemas.microsoft.com/office/powerpoint/2010/main" val="30238132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a:t>
            </a:fld>
            <a:endParaRPr lang="en-US"/>
          </a:p>
        </p:txBody>
      </p:sp>
    </p:spTree>
    <p:extLst>
      <p:ext uri="{BB962C8B-B14F-4D97-AF65-F5344CB8AC3E}">
        <p14:creationId xmlns="" xmlns:p14="http://schemas.microsoft.com/office/powerpoint/2010/main" val="72598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11</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12</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13</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14</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15</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16</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17</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18</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Hệ thống / Khai báo các tham số tuỳ chọn</a:t>
            </a:r>
          </a:p>
          <a:p>
            <a:r>
              <a:rPr lang="en-US" sz="1200" kern="1200" smtClean="0">
                <a:solidFill>
                  <a:schemeClr val="tx1"/>
                </a:solidFill>
                <a:latin typeface="+mn-lt"/>
                <a:ea typeface="+mn-ea"/>
                <a:cs typeface="+mn-cs"/>
              </a:rPr>
              <a:t>Các tham số tùy chọn.</a:t>
            </a:r>
          </a:p>
          <a:p>
            <a:r>
              <a:rPr lang="en-US" sz="1200" kern="1200" smtClean="0">
                <a:solidFill>
                  <a:schemeClr val="tx1"/>
                </a:solidFill>
                <a:latin typeface="+mn-lt"/>
                <a:ea typeface="+mn-ea"/>
                <a:cs typeface="+mn-cs"/>
              </a:rPr>
              <a:t>Danh sách các đầu tài khoản không có số dư: 5, 6, 7, 8, 9</a:t>
            </a:r>
          </a:p>
          <a:p>
            <a:r>
              <a:rPr lang="en-US" sz="1200" kern="1200" smtClean="0">
                <a:solidFill>
                  <a:schemeClr val="tx1"/>
                </a:solidFill>
                <a:latin typeface="+mn-lt"/>
                <a:ea typeface="+mn-ea"/>
                <a:cs typeface="+mn-cs"/>
              </a:rPr>
              <a:t>Danh sách các tài khoản công nợ phải thu: 131,136,1388</a:t>
            </a:r>
          </a:p>
          <a:p>
            <a:r>
              <a:rPr lang="en-US" sz="1200" kern="1200" smtClean="0">
                <a:solidFill>
                  <a:schemeClr val="tx1"/>
                </a:solidFill>
                <a:latin typeface="+mn-lt"/>
                <a:ea typeface="+mn-ea"/>
                <a:cs typeface="+mn-cs"/>
              </a:rPr>
              <a:t>Danh sách các tài khoản công nợ phải trả: 331, 3388, 336</a:t>
            </a:r>
          </a:p>
          <a:p>
            <a:r>
              <a:rPr lang="en-US" sz="1200" kern="1200" smtClean="0">
                <a:solidFill>
                  <a:schemeClr val="tx1"/>
                </a:solidFill>
                <a:latin typeface="+mn-lt"/>
                <a:ea typeface="+mn-ea"/>
                <a:cs typeface="+mn-cs"/>
              </a:rPr>
              <a:t>Tài khoản xác định kết quả kinh doanh: 911</a:t>
            </a:r>
          </a:p>
          <a:p>
            <a:pPr marL="228600" marR="0" indent="-228600" algn="l" defTabSz="914400" rtl="0" eaLnBrk="1" fontAlgn="base" latinLnBrk="0" hangingPunct="1">
              <a:lnSpc>
                <a:spcPct val="100000"/>
              </a:lnSpc>
              <a:spcBef>
                <a:spcPct val="30000"/>
              </a:spcBef>
              <a:spcAft>
                <a:spcPct val="0"/>
              </a:spcAft>
              <a:buClrTx/>
              <a:buSzTx/>
              <a:buFontTx/>
              <a:buChar char="-"/>
              <a:tabLst/>
              <a:defRPr/>
            </a:pPr>
            <a:endParaRPr lang="en-US" baseline="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19</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Danh mục tài khoản</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20</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Sơ đồ hạch toán một số nghiệp vụ đơn giản và thường gặp trong kế </a:t>
            </a:r>
            <a:r>
              <a:rPr lang="en-US" sz="1200" kern="1200" smtClean="0">
                <a:solidFill>
                  <a:schemeClr val="tx1"/>
                </a:solidFill>
                <a:latin typeface="+mn-lt"/>
                <a:ea typeface="+mn-ea"/>
                <a:cs typeface="+mn-cs"/>
              </a:rPr>
              <a:t>toán tổng</a:t>
            </a:r>
            <a:r>
              <a:rPr lang="en-US" sz="1200" kern="1200" baseline="0" smtClean="0">
                <a:solidFill>
                  <a:schemeClr val="tx1"/>
                </a:solidFill>
                <a:latin typeface="+mn-lt"/>
                <a:ea typeface="+mn-ea"/>
                <a:cs typeface="+mn-cs"/>
              </a:rPr>
              <a:t> hợp. </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Liên quan đến công tác hạch toán, lập báo cáo, sổ sách thì kế toán tổng hợp có các nhiệm vụ sau:</a:t>
            </a:r>
          </a:p>
          <a:p>
            <a:pPr lvl="0"/>
            <a:r>
              <a:rPr lang="en-US" sz="1200" kern="1200" smtClean="0">
                <a:solidFill>
                  <a:schemeClr val="tx1"/>
                </a:solidFill>
                <a:latin typeface="+mn-lt"/>
                <a:ea typeface="+mn-ea"/>
                <a:cs typeface="+mn-cs"/>
              </a:rPr>
              <a:t>Lập các bút toán cuối kỳ: phân bổ, kết chuyển</a:t>
            </a:r>
          </a:p>
          <a:p>
            <a:pPr lvl="0"/>
            <a:r>
              <a:rPr lang="en-US" sz="1200" kern="1200" smtClean="0">
                <a:solidFill>
                  <a:schemeClr val="tx1"/>
                </a:solidFill>
                <a:latin typeface="+mn-lt"/>
                <a:ea typeface="+mn-ea"/>
                <a:cs typeface="+mn-cs"/>
              </a:rPr>
              <a:t>In các sổ sách kế toán</a:t>
            </a:r>
          </a:p>
          <a:p>
            <a:pPr lvl="0"/>
            <a:r>
              <a:rPr lang="en-US" sz="1200" kern="1200" smtClean="0">
                <a:solidFill>
                  <a:schemeClr val="tx1"/>
                </a:solidFill>
                <a:latin typeface="+mn-lt"/>
                <a:ea typeface="+mn-ea"/>
                <a:cs typeface="+mn-cs"/>
              </a:rPr>
              <a:t>Lập các báo cáo tài chính.</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a:t>
            </a:fld>
            <a:endParaRPr lang="en-US"/>
          </a:p>
        </p:txBody>
      </p:sp>
    </p:spTree>
    <p:extLst>
      <p:ext uri="{BB962C8B-B14F-4D97-AF65-F5344CB8AC3E}">
        <p14:creationId xmlns="" xmlns:p14="http://schemas.microsoft.com/office/powerpoint/2010/main" val="376398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Vào số dư đầu kỳ các tài khoản.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21</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Khi</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tiếp</a:t>
            </a:r>
            <a:r>
              <a:rPr lang="en-US" baseline="0" dirty="0" smtClean="0"/>
              <a:t> </a:t>
            </a:r>
            <a:r>
              <a:rPr lang="en-US" baseline="0" dirty="0" err="1" smtClean="0"/>
              <a:t>theo</a:t>
            </a:r>
            <a:r>
              <a:rPr lang="en-US" baseline="0" dirty="0" smtClean="0"/>
              <a:t> </a:t>
            </a:r>
            <a:r>
              <a:rPr lang="en-US" baseline="0" err="1" smtClean="0"/>
              <a:t>sẽ</a:t>
            </a:r>
            <a:r>
              <a:rPr lang="en-US" baseline="0" smtClean="0"/>
              <a:t> giới </a:t>
            </a:r>
            <a:r>
              <a:rPr lang="en-US" baseline="0" dirty="0" err="1" smtClean="0"/>
              <a:t>thiệu</a:t>
            </a:r>
            <a:r>
              <a:rPr lang="en-US" baseline="0" dirty="0" smtClean="0"/>
              <a:t> </a:t>
            </a:r>
            <a:r>
              <a:rPr lang="en-US" baseline="0" dirty="0" err="1" smtClean="0"/>
              <a:t>về</a:t>
            </a:r>
            <a:r>
              <a:rPr lang="en-US" baseline="0" dirty="0" smtClean="0"/>
              <a:t> </a:t>
            </a:r>
            <a:r>
              <a:rPr lang="en-US" baseline="0" err="1" smtClean="0"/>
              <a:t>phiếu</a:t>
            </a:r>
            <a:r>
              <a:rPr lang="en-US" baseline="0" smtClean="0"/>
              <a:t> nhập kho, phiếu xuất kho, phiếu xuất điều chuyển (Nói thêm về hoá đơn mua hàng bên phân hệ mua hàng, hoá đơn bán hàng bên phân hệ bán hàng)</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22</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smtClean="0"/>
              <a:t>Trình </a:t>
            </a:r>
            <a:r>
              <a:rPr lang="en-US" baseline="0" dirty="0" err="1" smtClean="0"/>
              <a:t>bày</a:t>
            </a:r>
            <a:r>
              <a:rPr lang="en-US" baseline="0" dirty="0" smtClean="0"/>
              <a:t> </a:t>
            </a:r>
            <a:r>
              <a:rPr lang="en-US" baseline="0" dirty="0" err="1" smtClean="0"/>
              <a:t>nội</a:t>
            </a:r>
            <a:r>
              <a:rPr lang="en-US" baseline="0" dirty="0" smtClean="0"/>
              <a:t> dung/ý </a:t>
            </a:r>
            <a:r>
              <a:rPr lang="en-US" baseline="0" dirty="0" err="1" smtClean="0"/>
              <a:t>nghĩa</a:t>
            </a:r>
            <a:r>
              <a:rPr lang="en-US" baseline="0" dirty="0" smtClean="0"/>
              <a:t> </a:t>
            </a:r>
            <a:r>
              <a:rPr lang="en-US" baseline="0" dirty="0" err="1" smtClean="0"/>
              <a:t>của</a:t>
            </a:r>
            <a:r>
              <a:rPr lang="en-US" baseline="0" dirty="0" smtClean="0"/>
              <a:t> </a:t>
            </a:r>
            <a:r>
              <a:rPr lang="en-US" baseline="0" dirty="0" err="1" smtClean="0"/>
              <a:t>từng</a:t>
            </a:r>
            <a:r>
              <a:rPr lang="en-US" baseline="0" dirty="0" smtClean="0"/>
              <a:t> </a:t>
            </a:r>
            <a:r>
              <a:rPr lang="en-US" baseline="0" dirty="0" err="1" smtClean="0"/>
              <a:t>trường</a:t>
            </a:r>
            <a:r>
              <a:rPr lang="en-US" baseline="0" dirty="0" smtClean="0"/>
              <a:t> </a:t>
            </a:r>
            <a:r>
              <a:rPr lang="en-US" baseline="0" dirty="0" err="1" smtClean="0"/>
              <a:t>thông</a:t>
            </a:r>
            <a:r>
              <a:rPr lang="en-US" baseline="0" dirty="0" smtClean="0"/>
              <a:t> tin, </a:t>
            </a:r>
            <a:r>
              <a:rPr lang="en-US" baseline="0" dirty="0" err="1" smtClean="0"/>
              <a:t>cách</a:t>
            </a:r>
            <a:r>
              <a:rPr lang="en-US" baseline="0" dirty="0" smtClean="0"/>
              <a:t> </a:t>
            </a:r>
            <a:r>
              <a:rPr lang="en-US" baseline="0" dirty="0" err="1" smtClean="0"/>
              <a:t>nhập</a:t>
            </a:r>
            <a:r>
              <a:rPr lang="en-US"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Hướng</a:t>
            </a:r>
            <a:r>
              <a:rPr lang="en-US" baseline="0" dirty="0" smtClean="0"/>
              <a:t> </a:t>
            </a:r>
            <a:r>
              <a:rPr lang="en-US" baseline="0" dirty="0" err="1" smtClean="0"/>
              <a:t>dẫn</a:t>
            </a:r>
            <a:r>
              <a:rPr lang="en-US" baseline="0" dirty="0" smtClean="0"/>
              <a:t> </a:t>
            </a:r>
            <a:r>
              <a:rPr lang="en-US" baseline="0" dirty="0" err="1" smtClean="0"/>
              <a:t>các</a:t>
            </a:r>
            <a:r>
              <a:rPr lang="en-US" baseline="0" dirty="0" smtClean="0"/>
              <a:t>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mới</a:t>
            </a:r>
            <a:r>
              <a:rPr lang="en-US" baseline="0" dirty="0" smtClean="0"/>
              <a:t>, </a:t>
            </a:r>
            <a:r>
              <a:rPr lang="en-US" baseline="0" dirty="0" err="1" smtClean="0"/>
              <a:t>sửa</a:t>
            </a:r>
            <a:r>
              <a:rPr lang="en-US" baseline="0" dirty="0" smtClean="0"/>
              <a:t>, </a:t>
            </a:r>
            <a:r>
              <a:rPr lang="en-US" baseline="0" dirty="0" err="1" smtClean="0"/>
              <a:t>xóa</a:t>
            </a:r>
            <a:r>
              <a:rPr lang="en-US" baseline="0" dirty="0" smtClean="0"/>
              <a:t>, in, </a:t>
            </a:r>
            <a:r>
              <a:rPr lang="en-US" baseline="0" dirty="0" err="1" smtClean="0"/>
              <a:t>tìm</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23</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Tổng hợp/Khai báo/ Khai báo các bút toán kết chuyển tự động</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24</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Bút toán tự động cuối kỳ/ Bút toán kết chuyển tự động.</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25</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smtClean="0"/>
              <a:t>b/c </a:t>
            </a:r>
            <a:r>
              <a:rPr lang="en-US" baseline="0" smtClean="0"/>
              <a:t>chính của hình thức nhật ký chung và các báo cáo tài chính</a:t>
            </a: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26</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Sổ nhật ký</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chung / Sổ nhật ký </a:t>
            </a:r>
            <a:r>
              <a:rPr lang="en-US" sz="1200" kern="1200" smtClean="0">
                <a:solidFill>
                  <a:schemeClr val="tx1"/>
                </a:solidFill>
                <a:latin typeface="+mn-lt"/>
                <a:ea typeface="+mn-ea"/>
                <a:cs typeface="+mn-cs"/>
              </a:rPr>
              <a:t>thu</a:t>
            </a:r>
            <a:r>
              <a:rPr lang="en-US" sz="1200" kern="1200" baseline="0" smtClean="0">
                <a:solidFill>
                  <a:schemeClr val="tx1"/>
                </a:solidFill>
                <a:latin typeface="+mn-lt"/>
                <a:ea typeface="+mn-ea"/>
                <a:cs typeface="+mn-cs"/>
              </a:rPr>
              <a:t> tiền</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Điều kiện lọc :</a:t>
            </a:r>
          </a:p>
          <a:p>
            <a:r>
              <a:rPr lang="en-US" sz="1200" kern="1200" smtClean="0">
                <a:solidFill>
                  <a:schemeClr val="tx1"/>
                </a:solidFill>
                <a:latin typeface="+mn-lt"/>
                <a:ea typeface="+mn-ea"/>
                <a:cs typeface="+mn-cs"/>
              </a:rPr>
              <a:t>Từ ngày …. đến ngày </a:t>
            </a:r>
            <a:r>
              <a:rPr lang="en-US" sz="1200" kern="1200" smtClean="0">
                <a:solidFill>
                  <a:schemeClr val="tx1"/>
                </a:solidFill>
                <a:latin typeface="+mn-lt"/>
                <a:ea typeface="+mn-ea"/>
                <a:cs typeface="+mn-cs"/>
              </a:rPr>
              <a:t>….</a:t>
            </a:r>
          </a:p>
          <a:p>
            <a:r>
              <a:rPr lang="en-US" sz="1200" kern="1200" smtClean="0">
                <a:solidFill>
                  <a:schemeClr val="tx1"/>
                </a:solidFill>
                <a:latin typeface="+mn-lt"/>
                <a:ea typeface="+mn-ea"/>
                <a:cs typeface="+mn-cs"/>
              </a:rPr>
              <a:t>Ngày</a:t>
            </a:r>
            <a:r>
              <a:rPr lang="en-US" sz="1200" kern="1200" baseline="0" smtClean="0">
                <a:solidFill>
                  <a:schemeClr val="tx1"/>
                </a:solidFill>
                <a:latin typeface="+mn-lt"/>
                <a:ea typeface="+mn-ea"/>
                <a:cs typeface="+mn-cs"/>
              </a:rPr>
              <a:t> mở sổ</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27</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Sổ nhật ký</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chung / Sổ nhật ký mua hàng</a:t>
            </a:r>
          </a:p>
          <a:p>
            <a:r>
              <a:rPr lang="en-US" sz="1200" kern="1200" smtClean="0">
                <a:solidFill>
                  <a:schemeClr val="tx1"/>
                </a:solidFill>
                <a:latin typeface="+mn-lt"/>
                <a:ea typeface="+mn-ea"/>
                <a:cs typeface="+mn-cs"/>
              </a:rPr>
              <a:t>Điều kiện lọc :</a:t>
            </a:r>
          </a:p>
          <a:p>
            <a:r>
              <a:rPr lang="en-US" sz="1200" kern="1200" smtClean="0">
                <a:solidFill>
                  <a:schemeClr val="tx1"/>
                </a:solidFill>
                <a:latin typeface="+mn-lt"/>
                <a:ea typeface="+mn-ea"/>
                <a:cs typeface="+mn-cs"/>
              </a:rPr>
              <a:t>Từ ngày …. đến ngày </a:t>
            </a:r>
            <a:r>
              <a:rPr lang="en-US" sz="1200" kern="1200" smtClean="0">
                <a:solidFill>
                  <a:schemeClr val="tx1"/>
                </a:solidFill>
                <a:latin typeface="+mn-lt"/>
                <a:ea typeface="+mn-ea"/>
                <a:cs typeface="+mn-cs"/>
              </a:rPr>
              <a:t>….</a:t>
            </a:r>
          </a:p>
          <a:p>
            <a:r>
              <a:rPr lang="en-US" sz="1200" kern="1200" smtClean="0">
                <a:solidFill>
                  <a:schemeClr val="tx1"/>
                </a:solidFill>
                <a:latin typeface="+mn-lt"/>
                <a:ea typeface="+mn-ea"/>
                <a:cs typeface="+mn-cs"/>
              </a:rPr>
              <a:t>Ngày</a:t>
            </a:r>
            <a:r>
              <a:rPr lang="en-US" sz="1200" kern="1200" baseline="0" smtClean="0">
                <a:solidFill>
                  <a:schemeClr val="tx1"/>
                </a:solidFill>
                <a:latin typeface="+mn-lt"/>
                <a:ea typeface="+mn-ea"/>
                <a:cs typeface="+mn-cs"/>
              </a:rPr>
              <a:t> mở sổ</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28</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Sổ nhật ký</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chung / Sổ nhật ký </a:t>
            </a:r>
            <a:r>
              <a:rPr lang="en-US" sz="1200" kern="1200" smtClean="0">
                <a:solidFill>
                  <a:schemeClr val="tx1"/>
                </a:solidFill>
                <a:latin typeface="+mn-lt"/>
                <a:ea typeface="+mn-ea"/>
                <a:cs typeface="+mn-cs"/>
              </a:rPr>
              <a:t>bán </a:t>
            </a:r>
            <a:r>
              <a:rPr lang="en-US" sz="1200" kern="1200" smtClean="0">
                <a:solidFill>
                  <a:schemeClr val="tx1"/>
                </a:solidFill>
                <a:latin typeface="+mn-lt"/>
                <a:ea typeface="+mn-ea"/>
                <a:cs typeface="+mn-cs"/>
              </a:rPr>
              <a:t>hàng</a:t>
            </a:r>
          </a:p>
          <a:p>
            <a:r>
              <a:rPr lang="en-US" sz="1200" kern="1200" smtClean="0">
                <a:solidFill>
                  <a:schemeClr val="tx1"/>
                </a:solidFill>
                <a:latin typeface="+mn-lt"/>
                <a:ea typeface="+mn-ea"/>
                <a:cs typeface="+mn-cs"/>
              </a:rPr>
              <a:t>Điều kiện lọc :</a:t>
            </a:r>
          </a:p>
          <a:p>
            <a:r>
              <a:rPr lang="en-US" sz="1200" kern="1200" smtClean="0">
                <a:solidFill>
                  <a:schemeClr val="tx1"/>
                </a:solidFill>
                <a:latin typeface="+mn-lt"/>
                <a:ea typeface="+mn-ea"/>
                <a:cs typeface="+mn-cs"/>
              </a:rPr>
              <a:t>Từ ngày …. đến ngày </a:t>
            </a:r>
            <a:r>
              <a:rPr lang="en-US" sz="1200" kern="1200" smtClean="0">
                <a:solidFill>
                  <a:schemeClr val="tx1"/>
                </a:solidFill>
                <a:latin typeface="+mn-lt"/>
                <a:ea typeface="+mn-ea"/>
                <a:cs typeface="+mn-cs"/>
              </a:rPr>
              <a:t>….</a:t>
            </a:r>
          </a:p>
          <a:p>
            <a:r>
              <a:rPr lang="en-US" sz="1200" kern="1200" smtClean="0">
                <a:solidFill>
                  <a:schemeClr val="tx1"/>
                </a:solidFill>
                <a:latin typeface="+mn-lt"/>
                <a:ea typeface="+mn-ea"/>
                <a:cs typeface="+mn-cs"/>
              </a:rPr>
              <a:t>Ngày</a:t>
            </a:r>
            <a:r>
              <a:rPr lang="en-US" sz="1200" kern="1200" baseline="0" smtClean="0">
                <a:solidFill>
                  <a:schemeClr val="tx1"/>
                </a:solidFill>
                <a:latin typeface="+mn-lt"/>
                <a:ea typeface="+mn-ea"/>
                <a:cs typeface="+mn-cs"/>
              </a:rPr>
              <a:t> mở sổ</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29</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Sổ nhật ký</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chung / Sổ nhật ký mua hàng</a:t>
            </a:r>
          </a:p>
          <a:p>
            <a:r>
              <a:rPr lang="en-US" sz="1200" kern="1200" smtClean="0">
                <a:solidFill>
                  <a:schemeClr val="tx1"/>
                </a:solidFill>
                <a:latin typeface="+mn-lt"/>
                <a:ea typeface="+mn-ea"/>
                <a:cs typeface="+mn-cs"/>
              </a:rPr>
              <a:t>Điều kiện lọc :</a:t>
            </a:r>
          </a:p>
          <a:p>
            <a:r>
              <a:rPr lang="en-US" sz="1200" kern="1200" smtClean="0">
                <a:solidFill>
                  <a:schemeClr val="tx1"/>
                </a:solidFill>
                <a:latin typeface="+mn-lt"/>
                <a:ea typeface="+mn-ea"/>
                <a:cs typeface="+mn-cs"/>
              </a:rPr>
              <a:t>Từ ngày …. đến ngày </a:t>
            </a:r>
            <a:r>
              <a:rPr lang="en-US" sz="1200" kern="1200" smtClean="0">
                <a:solidFill>
                  <a:schemeClr val="tx1"/>
                </a:solidFill>
                <a:latin typeface="+mn-lt"/>
                <a:ea typeface="+mn-ea"/>
                <a:cs typeface="+mn-cs"/>
              </a:rPr>
              <a:t>….</a:t>
            </a:r>
          </a:p>
          <a:p>
            <a:r>
              <a:rPr lang="en-US" sz="1200" kern="1200" smtClean="0">
                <a:solidFill>
                  <a:schemeClr val="tx1"/>
                </a:solidFill>
                <a:latin typeface="+mn-lt"/>
                <a:ea typeface="+mn-ea"/>
                <a:cs typeface="+mn-cs"/>
              </a:rPr>
              <a:t>Ngày</a:t>
            </a:r>
            <a:r>
              <a:rPr lang="en-US" sz="1200" kern="1200" baseline="0" smtClean="0">
                <a:solidFill>
                  <a:schemeClr val="tx1"/>
                </a:solidFill>
                <a:latin typeface="+mn-lt"/>
                <a:ea typeface="+mn-ea"/>
                <a:cs typeface="+mn-cs"/>
              </a:rPr>
              <a:t> mở sổ</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30</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Sổ nhật ký</a:t>
            </a:r>
            <a:r>
              <a:rPr lang="en-US" sz="1200" kern="1200" baseline="0" smtClean="0">
                <a:solidFill>
                  <a:schemeClr val="tx1"/>
                </a:solidFill>
                <a:latin typeface="+mn-lt"/>
                <a:ea typeface="+mn-ea"/>
                <a:cs typeface="+mn-cs"/>
              </a:rPr>
              <a:t> </a:t>
            </a:r>
            <a:r>
              <a:rPr lang="en-US" sz="1200" kern="1200" smtClean="0">
                <a:solidFill>
                  <a:schemeClr val="tx1"/>
                </a:solidFill>
                <a:latin typeface="+mn-lt"/>
                <a:ea typeface="+mn-ea"/>
                <a:cs typeface="+mn-cs"/>
              </a:rPr>
              <a:t>chung / Sổ nhật ký </a:t>
            </a:r>
            <a:r>
              <a:rPr lang="en-US" sz="1200" kern="1200" smtClean="0">
                <a:solidFill>
                  <a:schemeClr val="tx1"/>
                </a:solidFill>
                <a:latin typeface="+mn-lt"/>
                <a:ea typeface="+mn-ea"/>
                <a:cs typeface="+mn-cs"/>
              </a:rPr>
              <a:t>chung</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Điều kiện lọc :</a:t>
            </a:r>
          </a:p>
          <a:p>
            <a:r>
              <a:rPr lang="en-US" sz="1200" kern="1200" smtClean="0">
                <a:solidFill>
                  <a:schemeClr val="tx1"/>
                </a:solidFill>
                <a:latin typeface="+mn-lt"/>
                <a:ea typeface="+mn-ea"/>
                <a:cs typeface="+mn-cs"/>
              </a:rPr>
              <a:t>Từ ngày …. đến ngày </a:t>
            </a:r>
            <a:r>
              <a:rPr lang="en-US" sz="1200" kern="1200" smtClean="0">
                <a:solidFill>
                  <a:schemeClr val="tx1"/>
                </a:solidFill>
                <a:latin typeface="+mn-lt"/>
                <a:ea typeface="+mn-ea"/>
                <a:cs typeface="+mn-cs"/>
              </a:rPr>
              <a:t>….</a:t>
            </a:r>
          </a:p>
          <a:p>
            <a:r>
              <a:rPr lang="en-US" sz="1200" kern="1200" smtClean="0">
                <a:solidFill>
                  <a:schemeClr val="tx1"/>
                </a:solidFill>
                <a:latin typeface="+mn-lt"/>
                <a:ea typeface="+mn-ea"/>
                <a:cs typeface="+mn-cs"/>
              </a:rPr>
              <a:t>Ngày</a:t>
            </a:r>
            <a:r>
              <a:rPr lang="en-US" sz="1200" kern="1200" baseline="0" smtClean="0">
                <a:solidFill>
                  <a:schemeClr val="tx1"/>
                </a:solidFill>
                <a:latin typeface="+mn-lt"/>
                <a:ea typeface="+mn-ea"/>
                <a:cs typeface="+mn-cs"/>
              </a:rPr>
              <a:t> mở sổ</a:t>
            </a:r>
          </a:p>
          <a:p>
            <a:r>
              <a:rPr lang="en-US" sz="1200" kern="1200" baseline="0" smtClean="0">
                <a:solidFill>
                  <a:schemeClr val="tx1"/>
                </a:solidFill>
                <a:latin typeface="+mn-lt"/>
                <a:ea typeface="+mn-ea"/>
                <a:cs typeface="+mn-cs"/>
              </a:rPr>
              <a:t>In chứng từ thuộc nhật ký chuyên dùng: có/không</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31</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hợp/Sổ sách nhật ký chung/ Sổ cái tài khoản</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Tài khoản: ….</a:t>
            </a:r>
          </a:p>
          <a:p>
            <a:r>
              <a:rPr lang="vi-VN" sz="1200" kern="1200" smtClean="0">
                <a:solidFill>
                  <a:schemeClr val="tx1"/>
                </a:solidFill>
                <a:latin typeface="+mn-lt"/>
                <a:ea typeface="+mn-ea"/>
                <a:cs typeface="+mn-cs"/>
              </a:rPr>
              <a:t>Từ ngày ... </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Đ</a:t>
            </a:r>
            <a:r>
              <a:rPr lang="vi-VN" sz="1200" kern="1200" smtClean="0">
                <a:solidFill>
                  <a:schemeClr val="tx1"/>
                </a:solidFill>
                <a:latin typeface="+mn-lt"/>
                <a:ea typeface="+mn-ea"/>
                <a:cs typeface="+mn-cs"/>
              </a:rPr>
              <a:t>ến ngày ...</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Ngày mở sổ: …..</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32</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hợp/Báo cáo tài chính/ Bảng cân đối phát sinh các tài khoản</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Từ ngày …. </a:t>
            </a:r>
          </a:p>
          <a:p>
            <a:r>
              <a:rPr lang="en-US" sz="1200" kern="1200" smtClean="0">
                <a:solidFill>
                  <a:schemeClr val="tx1"/>
                </a:solidFill>
                <a:latin typeface="+mn-lt"/>
                <a:ea typeface="+mn-ea"/>
                <a:cs typeface="+mn-cs"/>
              </a:rPr>
              <a:t>Đến ngày …..</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33</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Báo cáo tài chính/ Bảng cân đối kế toán</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Đến ngày:…</a:t>
            </a:r>
          </a:p>
          <a:p>
            <a:r>
              <a:rPr lang="en-US" sz="1200" kern="1200" smtClean="0">
                <a:solidFill>
                  <a:schemeClr val="tx1"/>
                </a:solidFill>
                <a:latin typeface="+mn-lt"/>
                <a:ea typeface="+mn-ea"/>
                <a:cs typeface="+mn-cs"/>
              </a:rPr>
              <a:t>Qúy/năm:…</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34</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Báo cáo tài chính/ Báo cáo kết quả sản xuất kinh doanh</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Kỳ này từ/ đến ngày:…</a:t>
            </a:r>
          </a:p>
          <a:p>
            <a:r>
              <a:rPr lang="en-US" sz="1200" kern="1200" smtClean="0">
                <a:solidFill>
                  <a:schemeClr val="tx1"/>
                </a:solidFill>
                <a:latin typeface="+mn-lt"/>
                <a:ea typeface="+mn-ea"/>
                <a:cs typeface="+mn-cs"/>
              </a:rPr>
              <a:t>Kỳ trước từ/ đến ngày:..</a:t>
            </a:r>
          </a:p>
          <a:p>
            <a:r>
              <a:rPr lang="en-US" sz="1200" kern="1200" smtClean="0">
                <a:solidFill>
                  <a:schemeClr val="tx1"/>
                </a:solidFill>
                <a:latin typeface="+mn-lt"/>
                <a:ea typeface="+mn-ea"/>
                <a:cs typeface="+mn-cs"/>
              </a:rPr>
              <a:t>Qúy/năm:..</a:t>
            </a: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35</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Báo cáo tài chính/ Báo cáo dòng tiền theo phương pháp trực tiếp</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Kỳ này từ/ đến ngày:…</a:t>
            </a:r>
          </a:p>
          <a:p>
            <a:r>
              <a:rPr lang="en-US" sz="1200" kern="1200" smtClean="0">
                <a:solidFill>
                  <a:schemeClr val="tx1"/>
                </a:solidFill>
                <a:latin typeface="+mn-lt"/>
                <a:ea typeface="+mn-ea"/>
                <a:cs typeface="+mn-cs"/>
              </a:rPr>
              <a:t>Kỳ trước từ/ đến ngày:..</a:t>
            </a:r>
          </a:p>
          <a:p>
            <a:r>
              <a:rPr lang="en-US" sz="1200" kern="1200" smtClean="0">
                <a:solidFill>
                  <a:schemeClr val="tx1"/>
                </a:solidFill>
                <a:latin typeface="+mn-lt"/>
                <a:ea typeface="+mn-ea"/>
                <a:cs typeface="+mn-cs"/>
              </a:rPr>
              <a:t>Qúy/năm:…</a:t>
            </a: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36</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báo</a:t>
            </a:r>
            <a:r>
              <a:rPr lang="en-US" baseline="0" dirty="0" smtClean="0"/>
              <a:t> </a:t>
            </a:r>
            <a:r>
              <a:rPr lang="en-US" baseline="0" dirty="0" err="1" smtClean="0"/>
              <a:t>cáo</a:t>
            </a:r>
            <a:r>
              <a:rPr lang="en-US" baseline="0" dirty="0" smtClean="0"/>
              <a:t> </a:t>
            </a:r>
            <a:r>
              <a:rPr lang="en-US" baseline="0" dirty="0" err="1" smtClean="0"/>
              <a:t>chính</a:t>
            </a:r>
            <a:r>
              <a:rPr lang="en-US" baseline="0" dirty="0" smtClean="0"/>
              <a:t> </a:t>
            </a:r>
            <a:r>
              <a:rPr lang="en-US" baseline="0" dirty="0" err="1" smtClean="0"/>
              <a:t>mang</a:t>
            </a:r>
            <a:r>
              <a:rPr lang="en-US" baseline="0" dirty="0" smtClean="0"/>
              <a:t> </a:t>
            </a:r>
            <a:r>
              <a:rPr lang="en-US" baseline="0" dirty="0" err="1" smtClean="0"/>
              <a:t>tính</a:t>
            </a:r>
            <a:r>
              <a:rPr lang="en-US" baseline="0" dirty="0" smtClean="0"/>
              <a:t> </a:t>
            </a:r>
            <a:r>
              <a:rPr lang="en-US" baseline="0" err="1" smtClean="0"/>
              <a:t>giới</a:t>
            </a:r>
            <a:r>
              <a:rPr lang="en-US" baseline="0" smtClean="0"/>
              <a:t> thiệu</a:t>
            </a:r>
            <a:r>
              <a:rPr lang="en-US" baseline="0" smtClean="0"/>
              <a:t>.</a:t>
            </a:r>
          </a:p>
          <a:p>
            <a:r>
              <a:rPr lang="en-US" sz="1200" smtClean="0">
                <a:solidFill>
                  <a:srgbClr val="0070C0"/>
                </a:solidFill>
              </a:rPr>
              <a:t>Việc thực hiện kế toán trên máy thì sổ sách cũng tuân thủ theo mẫu của một trong 4 hình thức trên, tuy nhiên mẫu có thể hoàn toàn không giống như ghi bằng tay.</a:t>
            </a:r>
          </a:p>
          <a:p>
            <a:r>
              <a:rPr lang="en-US" sz="1200" smtClean="0">
                <a:solidFill>
                  <a:srgbClr val="0070C0"/>
                </a:solidFill>
              </a:rPr>
              <a:t>Các doanh nghiệp vừa và nhỏ thường sử dụng mẫu sổ theo hình thức nhật ký chung hoặc chứng từ ghi sổ hoặc kế toán trên máy. Để làm quen với công việc của kế toán tổng hợp trong giáo trình giới hạn giới thiệu mẫu sổ sách theo hình thức nhật ký chung.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6</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7</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8</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9</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10</a:t>
            </a:fld>
            <a:endParaRPr lang="en-US"/>
          </a:p>
        </p:txBody>
      </p:sp>
    </p:spTree>
    <p:extLst>
      <p:ext uri="{BB962C8B-B14F-4D97-AF65-F5344CB8AC3E}">
        <p14:creationId xmlns="" xmlns:p14="http://schemas.microsoft.com/office/powerpoint/2010/main" val="336877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316163"/>
            <a:ext cx="8077200" cy="585787"/>
          </a:xfrm>
          <a:extLst>
            <a:ext uri="{91240B29-F687-4F45-9708-019B960494DF}">
              <a14:hiddenLine xmlns="" xmlns:a14="http://schemas.microsoft.com/office/drawing/2010/main" w="9525" algn="ctr">
                <a:solidFill>
                  <a:schemeClr val="tx1"/>
                </a:solidFill>
                <a:miter lim="800000"/>
                <a:headEnd/>
                <a:tailEnd/>
              </a14:hiddenLine>
            </a:ext>
          </a:extLst>
        </p:spPr>
        <p:txBody>
          <a:bodyPr anchor="ctr"/>
          <a:lstStyle>
            <a:lvl1pPr>
              <a:defRPr>
                <a:solidFill>
                  <a:schemeClr val="tx1"/>
                </a:solidFill>
              </a:defRPr>
            </a:lvl1pPr>
          </a:lstStyle>
          <a:p>
            <a:pPr lvl="0"/>
            <a:r>
              <a:rPr lang="en-US" noProof="0" smtClean="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28600"/>
            <a:ext cx="2101850" cy="365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56325" cy="365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90931"/>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20000"/>
                    <a:lumOff val="80000"/>
                  </a:schemeClr>
                </a:solidFill>
              </a:defRPr>
            </a:lvl1pPr>
            <a:lvl2pPr>
              <a:defRPr>
                <a:solidFill>
                  <a:schemeClr val="tx2">
                    <a:lumMod val="20000"/>
                    <a:lumOff val="80000"/>
                  </a:schemeClr>
                </a:solidFill>
              </a:defRPr>
            </a:lvl2pPr>
            <a:lvl3pPr>
              <a:defRPr>
                <a:solidFill>
                  <a:schemeClr val="tx2">
                    <a:lumMod val="20000"/>
                    <a:lumOff val="80000"/>
                  </a:schemeClr>
                </a:solidFill>
              </a:defRPr>
            </a:lvl3pPr>
            <a:lvl4pPr>
              <a:defRPr>
                <a:solidFill>
                  <a:schemeClr val="tx2">
                    <a:lumMod val="20000"/>
                    <a:lumOff val="80000"/>
                  </a:schemeClr>
                </a:solidFill>
              </a:defRPr>
            </a:lvl4pPr>
            <a:lvl5pPr>
              <a:defRPr>
                <a:solidFill>
                  <a:schemeClr val="tx2">
                    <a:lumMod val="20000"/>
                    <a:lumOff val="8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AutoShape 5"/>
          <p:cNvSpPr>
            <a:spLocks noChangeArrowheads="1"/>
          </p:cNvSpPr>
          <p:nvPr userDrawn="1"/>
        </p:nvSpPr>
        <p:spPr bwMode="auto">
          <a:xfrm>
            <a:off x="228600" y="914400"/>
            <a:ext cx="8763000" cy="5638800"/>
          </a:xfrm>
          <a:prstGeom prst="roundRect">
            <a:avLst>
              <a:gd name="adj" fmla="val 1565"/>
            </a:avLst>
          </a:prstGeom>
          <a:solidFill>
            <a:schemeClr val="tx1"/>
          </a:solidFill>
          <a:ln w="9525" algn="ctr">
            <a:solidFill>
              <a:schemeClr val="bg2"/>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7772400" cy="1200329"/>
          </a:xfrm>
        </p:spPr>
        <p:txBody>
          <a:bodyPr/>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29088"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17638"/>
            <a:ext cx="4129087"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46331"/>
          </a:xfrm>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535113"/>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74875"/>
            <a:ext cx="411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solidFill>
                  <a:srgbClr val="00B050"/>
                </a:soli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8769"/>
            <a:ext cx="3008313" cy="646331"/>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3366"/>
            </a:gs>
            <a:gs pos="0">
              <a:srgbClr val="0070C0"/>
            </a:gs>
            <a:gs pos="100000">
              <a:srgbClr val="0092B4"/>
            </a:gs>
            <a:gs pos="0">
              <a:srgbClr val="21A0FF"/>
            </a:gs>
            <a:gs pos="100000">
              <a:srgbClr val="117D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r>
              <a:rPr lang="en-US" dirty="0" smtClean="0"/>
              <a:t>Click to edit Title Slide</a:t>
            </a:r>
          </a:p>
        </p:txBody>
      </p:sp>
      <p:sp>
        <p:nvSpPr>
          <p:cNvPr id="1027" name="Rectangle 8"/>
          <p:cNvSpPr>
            <a:spLocks noGrp="1" noChangeArrowheads="1"/>
          </p:cNvSpPr>
          <p:nvPr>
            <p:ph type="body" idx="1"/>
          </p:nvPr>
        </p:nvSpPr>
        <p:spPr bwMode="auto">
          <a:xfrm>
            <a:off x="381000" y="1417638"/>
            <a:ext cx="8410575" cy="2470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bullet"/>
          <p:cNvPicPr>
            <a:picLocks noChangeAspect="1" noChangeArrowheads="1"/>
          </p:cNvPicPr>
          <p:nvPr/>
        </p:nvPicPr>
        <p:blipFill>
          <a:blip r:embed="rId13" cstate="print"/>
          <a:srcRect/>
          <a:stretch>
            <a:fillRect/>
          </a:stretch>
        </p:blipFill>
        <p:spPr bwMode="auto">
          <a:xfrm>
            <a:off x="9336088" y="0"/>
            <a:ext cx="241300" cy="241300"/>
          </a:xfrm>
          <a:prstGeom prst="rect">
            <a:avLst/>
          </a:prstGeom>
          <a:noFill/>
          <a:ln w="9525">
            <a:noFill/>
            <a:miter lim="800000"/>
            <a:headEnd/>
            <a:tailEnd/>
          </a:ln>
        </p:spPr>
      </p:pic>
      <p:sp>
        <p:nvSpPr>
          <p:cNvPr id="2" name="TextBox 1"/>
          <p:cNvSpPr txBox="1"/>
          <p:nvPr userDrawn="1"/>
        </p:nvSpPr>
        <p:spPr>
          <a:xfrm>
            <a:off x="152400" y="6611779"/>
            <a:ext cx="2209800" cy="246221"/>
          </a:xfrm>
          <a:prstGeom prst="rect">
            <a:avLst/>
          </a:prstGeom>
          <a:noFill/>
        </p:spPr>
        <p:txBody>
          <a:bodyPr wrap="square" rtlCol="0">
            <a:spAutoFit/>
          </a:bodyPr>
          <a:lstStyle/>
          <a:p>
            <a:r>
              <a:rPr lang="en-US" sz="1000" i="1" dirty="0" err="1" smtClean="0">
                <a:solidFill>
                  <a:srgbClr val="00B050"/>
                </a:solidFill>
                <a:latin typeface="Arial" pitchFamily="34" charset="0"/>
                <a:cs typeface="Arial" pitchFamily="34" charset="0"/>
              </a:rPr>
              <a:t>Bản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quyền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Cty</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Phần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mềm</a:t>
            </a:r>
            <a:r>
              <a:rPr lang="en-US" sz="1000" i="1" baseline="0" dirty="0" smtClean="0">
                <a:solidFill>
                  <a:srgbClr val="00B050"/>
                </a:solidFill>
                <a:latin typeface="Arial" pitchFamily="34" charset="0"/>
                <a:cs typeface="Arial" pitchFamily="34" charset="0"/>
              </a:rPr>
              <a:t> FAST.</a:t>
            </a:r>
            <a:endParaRPr lang="en-US" sz="1000" i="1" dirty="0">
              <a:solidFill>
                <a:srgbClr val="00B050"/>
              </a:solidFill>
              <a:latin typeface="Arial" pitchFamily="34" charset="0"/>
              <a:cs typeface="Arial" pitchFamily="34" charset="0"/>
            </a:endParaRP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3600" b="1">
          <a:ln>
            <a:prstDash val="solid"/>
          </a:ln>
          <a:solidFill>
            <a:srgbClr val="00B050"/>
          </a:solidFill>
          <a:effectLst/>
          <a:latin typeface="Microsoft Sans Serif" pitchFamily="34" charset="0"/>
          <a:ea typeface="+mj-ea"/>
          <a:cs typeface="Microsoft Sans Serif" pitchFamily="34" charset="0"/>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fontAlgn="base">
        <a:spcBef>
          <a:spcPct val="25000"/>
        </a:spcBef>
        <a:spcAft>
          <a:spcPct val="25000"/>
        </a:spcAft>
        <a:buClr>
          <a:schemeClr val="tx2"/>
        </a:buClr>
        <a:buFont typeface="Wingdings 2" pitchFamily="18" charset="2"/>
        <a:buBlip>
          <a:blip r:embed="rId13"/>
        </a:buBlip>
        <a:defRPr sz="2800">
          <a:solidFill>
            <a:schemeClr val="tx1"/>
          </a:solidFill>
          <a:latin typeface="Microsoft Sans Serif" pitchFamily="34" charset="0"/>
          <a:ea typeface="+mn-ea"/>
          <a:cs typeface="Microsoft Sans Serif" pitchFamily="34" charset="0"/>
        </a:defRPr>
      </a:lvl1pPr>
      <a:lvl2pPr marL="833438" indent="-354013" algn="l" rtl="0" fontAlgn="base">
        <a:spcBef>
          <a:spcPct val="25000"/>
        </a:spcBef>
        <a:spcAft>
          <a:spcPct val="25000"/>
        </a:spcAft>
        <a:buClr>
          <a:schemeClr val="tx2"/>
        </a:buClr>
        <a:buFont typeface="Wingdings 2" pitchFamily="18" charset="2"/>
        <a:buBlip>
          <a:blip r:embed="rId13"/>
        </a:buBlip>
        <a:defRPr sz="2400">
          <a:solidFill>
            <a:schemeClr val="tx1"/>
          </a:solidFill>
          <a:latin typeface="Microsoft Sans Serif" pitchFamily="34" charset="0"/>
          <a:cs typeface="Microsoft Sans Serif" pitchFamily="34" charset="0"/>
        </a:defRPr>
      </a:lvl2pPr>
      <a:lvl3pPr marL="1208088" indent="-3730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3pPr>
      <a:lvl4pPr marL="1544638" indent="-3349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4pPr>
      <a:lvl5pPr marL="1851025" indent="-304800"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5pPr>
      <a:lvl6pPr marL="23082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6pPr>
      <a:lvl7pPr marL="27654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7pPr>
      <a:lvl8pPr marL="32226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8pPr>
      <a:lvl9pPr marL="36798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493" y="1267700"/>
            <a:ext cx="8077200" cy="424732"/>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a:lstStyle/>
          <a:p>
            <a:pPr>
              <a:defRPr/>
            </a:pPr>
            <a:r>
              <a:rPr lang="en-US" sz="2400" dirty="0" err="1" smtClean="0">
                <a:ln>
                  <a:noFill/>
                </a:ln>
                <a:effectLst/>
                <a:latin typeface="Microsoft Sans Serif" pitchFamily="34" charset="0"/>
                <a:cs typeface="Microsoft Sans Serif" pitchFamily="34" charset="0"/>
              </a:rPr>
              <a:t>Kế</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toán</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máy</a:t>
            </a:r>
            <a:endParaRPr lang="en-US" sz="2400" dirty="0">
              <a:ln>
                <a:noFill/>
              </a:ln>
              <a:effectLst/>
            </a:endParaRPr>
          </a:p>
        </p:txBody>
      </p:sp>
      <p:sp>
        <p:nvSpPr>
          <p:cNvPr id="4" name="Rectangle 3"/>
          <p:cNvSpPr/>
          <p:nvPr/>
        </p:nvSpPr>
        <p:spPr>
          <a:xfrm>
            <a:off x="304800" y="1676400"/>
            <a:ext cx="6611105"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66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Kế</a:t>
            </a:r>
            <a:r>
              <a:rPr lang="en-US" sz="66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 </a:t>
            </a:r>
            <a:r>
              <a:rPr lang="en-US" sz="66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toán tổng hợp</a:t>
            </a:r>
            <a:endParaRPr lang="en-US" sz="6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endParaRPr>
          </a:p>
        </p:txBody>
      </p:sp>
      <p:sp>
        <p:nvSpPr>
          <p:cNvPr id="7" name="Title 1"/>
          <p:cNvSpPr txBox="1">
            <a:spLocks/>
          </p:cNvSpPr>
          <p:nvPr/>
        </p:nvSpPr>
        <p:spPr bwMode="auto">
          <a:xfrm>
            <a:off x="533400" y="3048000"/>
            <a:ext cx="5410200"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ctr"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Giảng</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viên</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Khoa</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Trường</a:t>
            </a:r>
            <a:r>
              <a:rPr lang="en-US" sz="2400" dirty="0" smtClean="0">
                <a:ln>
                  <a:noFill/>
                </a:ln>
                <a:effectLst/>
                <a:latin typeface="Microsoft Sans Serif" pitchFamily="34" charset="0"/>
                <a:cs typeface="Microsoft Sans Serif" pitchFamily="34" charset="0"/>
              </a:rPr>
              <a:t>: </a:t>
            </a:r>
            <a:endParaRPr lang="en-US" sz="2400" dirty="0">
              <a:ln>
                <a:noFill/>
              </a:ln>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3.5. </a:t>
            </a:r>
            <a:r>
              <a:rPr lang="en-US" sz="2400" smtClean="0">
                <a:solidFill>
                  <a:srgbClr val="002060"/>
                </a:solidFill>
                <a:effectLst/>
                <a:latin typeface="Arial" pitchFamily="34" charset="0"/>
                <a:cs typeface="Arial" pitchFamily="34" charset="0"/>
              </a:rPr>
              <a:t>Sổ nhật ký bán hàng</a:t>
            </a:r>
            <a:endParaRPr lang="en-US" sz="24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19200" y="1828800"/>
            <a:ext cx="6629400" cy="3124200"/>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3.5. </a:t>
            </a:r>
            <a:r>
              <a:rPr lang="en-US" sz="2400" smtClean="0">
                <a:solidFill>
                  <a:srgbClr val="002060"/>
                </a:solidFill>
                <a:effectLst/>
                <a:latin typeface="Arial" pitchFamily="34" charset="0"/>
                <a:cs typeface="Arial" pitchFamily="34" charset="0"/>
              </a:rPr>
              <a:t>Sổ cái 1 tài khoản</a:t>
            </a:r>
            <a:endParaRPr lang="en-US" sz="24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143000" y="1752600"/>
            <a:ext cx="6781800" cy="3505200"/>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3.5. </a:t>
            </a:r>
            <a:r>
              <a:rPr lang="en-US" sz="2400" smtClean="0">
                <a:solidFill>
                  <a:srgbClr val="002060"/>
                </a:solidFill>
                <a:effectLst/>
                <a:latin typeface="Arial" pitchFamily="34" charset="0"/>
                <a:cs typeface="Arial" pitchFamily="34" charset="0"/>
              </a:rPr>
              <a:t>Bảng cân đối phát sinh các tài khoản</a:t>
            </a:r>
            <a:endParaRPr lang="en-US" sz="2400" dirty="0">
              <a:solidFill>
                <a:srgbClr val="002060"/>
              </a:solidFill>
              <a:effectLst/>
              <a:latin typeface="Arial" pitchFamily="34" charset="0"/>
              <a:cs typeface="Arial" pitchFamily="34" charset="0"/>
            </a:endParaRPr>
          </a:p>
        </p:txBody>
      </p:sp>
      <p:pic>
        <p:nvPicPr>
          <p:cNvPr id="9" name="Picture 8"/>
          <p:cNvPicPr/>
          <p:nvPr/>
        </p:nvPicPr>
        <p:blipFill>
          <a:blip r:embed="rId3"/>
          <a:srcRect/>
          <a:stretch>
            <a:fillRect/>
          </a:stretch>
        </p:blipFill>
        <p:spPr bwMode="auto">
          <a:xfrm>
            <a:off x="1371600" y="1600200"/>
            <a:ext cx="5943600" cy="3276600"/>
          </a:xfrm>
          <a:prstGeom prst="rect">
            <a:avLst/>
          </a:prstGeom>
          <a:noFill/>
          <a:ln w="9525">
            <a:solidFill>
              <a:schemeClr val="accent1"/>
            </a:solidFill>
            <a:miter lim="800000"/>
            <a:headEnd/>
            <a:tailEnd/>
          </a:ln>
        </p:spPr>
      </p:pic>
      <p:pic>
        <p:nvPicPr>
          <p:cNvPr id="10" name="Picture 9"/>
          <p:cNvPicPr/>
          <p:nvPr/>
        </p:nvPicPr>
        <p:blipFill>
          <a:blip r:embed="rId4"/>
          <a:srcRect/>
          <a:stretch>
            <a:fillRect/>
          </a:stretch>
        </p:blipFill>
        <p:spPr bwMode="auto">
          <a:xfrm>
            <a:off x="1371600" y="4953000"/>
            <a:ext cx="5943600" cy="1219200"/>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3.5. </a:t>
            </a:r>
            <a:r>
              <a:rPr lang="en-US" sz="2400" smtClean="0">
                <a:solidFill>
                  <a:srgbClr val="002060"/>
                </a:solidFill>
                <a:effectLst/>
                <a:latin typeface="Arial" pitchFamily="34" charset="0"/>
                <a:cs typeface="Arial" pitchFamily="34" charset="0"/>
              </a:rPr>
              <a:t>Bảng cân đối kế toán</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28800" y="1447800"/>
            <a:ext cx="5486400" cy="3733800"/>
          </a:xfrm>
          <a:prstGeom prst="rect">
            <a:avLst/>
          </a:prstGeom>
          <a:noFill/>
          <a:ln>
            <a:solidFill>
              <a:schemeClr val="accent1"/>
            </a:solidFill>
          </a:ln>
        </p:spPr>
      </p:pic>
      <p:pic>
        <p:nvPicPr>
          <p:cNvPr id="8" name="Picture 7"/>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28800" y="5257800"/>
            <a:ext cx="5486400" cy="1066800"/>
          </a:xfrm>
          <a:prstGeom prst="rect">
            <a:avLst/>
          </a:prstGeom>
          <a:noFill/>
          <a:ln>
            <a:solidFill>
              <a:schemeClr val="accent1"/>
            </a:solidFill>
          </a:ln>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3.5. </a:t>
            </a:r>
            <a:r>
              <a:rPr lang="en-US" sz="2400" smtClean="0">
                <a:solidFill>
                  <a:srgbClr val="002060"/>
                </a:solidFill>
                <a:effectLst/>
                <a:latin typeface="Arial" pitchFamily="34" charset="0"/>
                <a:cs typeface="Arial" pitchFamily="34" charset="0"/>
              </a:rPr>
              <a:t>Báo cáo KQKD</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95400" y="1447800"/>
            <a:ext cx="6172200" cy="3733800"/>
          </a:xfrm>
          <a:prstGeom prst="rect">
            <a:avLst/>
          </a:prstGeom>
          <a:noFill/>
          <a:ln>
            <a:solidFill>
              <a:schemeClr val="accent1"/>
            </a:solidFill>
          </a:ln>
        </p:spPr>
      </p:pic>
      <p:pic>
        <p:nvPicPr>
          <p:cNvPr id="8" name="Picture 7"/>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95400" y="5181600"/>
            <a:ext cx="6172200" cy="1219200"/>
          </a:xfrm>
          <a:prstGeom prst="rect">
            <a:avLst/>
          </a:prstGeom>
          <a:noFill/>
          <a:ln>
            <a:solidFill>
              <a:schemeClr val="accent1"/>
            </a:solidFill>
          </a:ln>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3.5. </a:t>
            </a:r>
            <a:r>
              <a:rPr lang="en-US" sz="2400" smtClean="0">
                <a:solidFill>
                  <a:srgbClr val="002060"/>
                </a:solidFill>
                <a:effectLst/>
                <a:latin typeface="Arial" pitchFamily="34" charset="0"/>
                <a:cs typeface="Arial" pitchFamily="34" charset="0"/>
              </a:rPr>
              <a:t>Lưu chuyển tiền tệ (PP trực tiếp)</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143000" y="1397317"/>
            <a:ext cx="6400800" cy="3936683"/>
          </a:xfrm>
          <a:prstGeom prst="rect">
            <a:avLst/>
          </a:prstGeom>
          <a:noFill/>
          <a:ln>
            <a:solidFill>
              <a:schemeClr val="accent1"/>
            </a:solidFill>
          </a:ln>
        </p:spPr>
      </p:pic>
      <p:pic>
        <p:nvPicPr>
          <p:cNvPr id="8" name="Picture 7"/>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143000" y="5410200"/>
            <a:ext cx="6400800" cy="1066800"/>
          </a:xfrm>
          <a:prstGeom prst="rect">
            <a:avLst/>
          </a:prstGeom>
          <a:noFill/>
          <a:ln>
            <a:solidFill>
              <a:schemeClr val="accent1"/>
            </a:solidFill>
          </a:ln>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3.5. </a:t>
            </a:r>
            <a:r>
              <a:rPr lang="en-US" sz="2400" smtClean="0">
                <a:solidFill>
                  <a:srgbClr val="002060"/>
                </a:solidFill>
                <a:effectLst/>
                <a:latin typeface="Arial" pitchFamily="34" charset="0"/>
                <a:cs typeface="Arial" pitchFamily="34" charset="0"/>
              </a:rPr>
              <a:t>Lưu chuyển tiền tệ (PP gián tiếp)</a:t>
            </a:r>
            <a:endParaRPr lang="en-US" sz="2400" dirty="0">
              <a:solidFill>
                <a:srgbClr val="002060"/>
              </a:solidFill>
              <a:effectLst/>
              <a:latin typeface="Arial" pitchFamily="34" charset="0"/>
              <a:cs typeface="Arial" pitchFamily="34" charset="0"/>
            </a:endParaRPr>
          </a:p>
        </p:txBody>
      </p:sp>
      <p:pic>
        <p:nvPicPr>
          <p:cNvPr id="6" name="Picture 5"/>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28800" y="1447800"/>
            <a:ext cx="5480685" cy="3581400"/>
          </a:xfrm>
          <a:prstGeom prst="rect">
            <a:avLst/>
          </a:prstGeom>
          <a:noFill/>
          <a:ln>
            <a:solidFill>
              <a:schemeClr val="accent1"/>
            </a:solidFill>
          </a:ln>
        </p:spPr>
      </p:pic>
      <p:pic>
        <p:nvPicPr>
          <p:cNvPr id="9" name="Picture 8"/>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828800" y="5105400"/>
            <a:ext cx="5480685" cy="1344930"/>
          </a:xfrm>
          <a:prstGeom prst="rect">
            <a:avLst/>
          </a:prstGeom>
          <a:noFill/>
          <a:ln>
            <a:solidFill>
              <a:schemeClr val="accent1"/>
            </a:solidFill>
          </a:ln>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thực</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hiện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phần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mềm</a:t>
            </a:r>
            <a:endParaRPr lang="en-US" dirty="0"/>
          </a:p>
        </p:txBody>
      </p:sp>
      <p:sp>
        <p:nvSpPr>
          <p:cNvPr id="61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1.png"/>
          <p:cNvPicPr/>
          <p:nvPr/>
        </p:nvPicPr>
        <p:blipFill>
          <a:blip r:embed="rId3" cstate="print"/>
          <a:stretch>
            <a:fillRect/>
          </a:stretch>
        </p:blipFill>
        <p:spPr>
          <a:xfrm>
            <a:off x="3238666" y="1000428"/>
            <a:ext cx="2666667" cy="5171772"/>
          </a:xfrm>
          <a:prstGeom prst="rect">
            <a:avLst/>
          </a:prstGeom>
        </p:spPr>
      </p:pic>
    </p:spTree>
    <p:extLst>
      <p:ext uri="{BB962C8B-B14F-4D97-AF65-F5344CB8AC3E}">
        <p14:creationId xmlns="" xmlns:p14="http://schemas.microsoft.com/office/powerpoint/2010/main" val="31820409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1107996"/>
          </a:xfrm>
          <a:prstGeom prst="rect">
            <a:avLst/>
          </a:prstGeom>
          <a:noFill/>
        </p:spPr>
        <p:txBody>
          <a:bodyPr wrap="square" rtlCol="0">
            <a:spAutoFit/>
          </a:bodyPr>
          <a:lstStyle/>
          <a:p>
            <a:pPr marL="457200" indent="-457200">
              <a:spcBef>
                <a:spcPts val="1200"/>
              </a:spcBef>
              <a:buFont typeface="+mj-lt"/>
              <a:buAutoNum type="arabicPeriod"/>
            </a:pPr>
            <a:r>
              <a:rPr lang="en-US" sz="2800" b="0" dirty="0" err="1" smtClean="0">
                <a:solidFill>
                  <a:schemeClr val="bg1"/>
                </a:solidFill>
                <a:latin typeface="Microsoft Sans Serif" pitchFamily="34" charset="0"/>
                <a:cs typeface="Microsoft Sans Serif" pitchFamily="34" charset="0"/>
              </a:rPr>
              <a:t>Khai</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tham</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số</a:t>
            </a:r>
            <a:endParaRPr lang="en-US" sz="2800" b="0" dirty="0" smtClean="0">
              <a:solidFill>
                <a:schemeClr val="bg1"/>
              </a:solidFill>
              <a:latin typeface="Microsoft Sans Serif" pitchFamily="34" charset="0"/>
              <a:cs typeface="Microsoft Sans Serif" pitchFamily="34" charset="0"/>
            </a:endParaRP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a:t>
            </a:r>
            <a:r>
              <a:rPr lang="en-US" sz="2800" b="0" smtClean="0">
                <a:solidFill>
                  <a:schemeClr val="bg1"/>
                </a:solidFill>
                <a:latin typeface="Microsoft Sans Serif" pitchFamily="34" charset="0"/>
                <a:cs typeface="Microsoft Sans Serif" pitchFamily="34" charset="0"/>
              </a:rPr>
              <a:t>tài khoản</a:t>
            </a:r>
            <a:endParaRPr lang="en-US" sz="2800" b="0" smtClean="0">
              <a:solidFill>
                <a:schemeClr val="bg1"/>
              </a:solidFill>
              <a:latin typeface="Microsoft Sans Serif" pitchFamily="34" charset="0"/>
              <a:cs typeface="Microsoft Sans Serif" pitchFamily="34" charset="0"/>
            </a:endParaRPr>
          </a:p>
        </p:txBody>
      </p:sp>
    </p:spTree>
    <p:extLst>
      <p:ext uri="{BB962C8B-B14F-4D97-AF65-F5344CB8AC3E}">
        <p14:creationId xmlns="" xmlns:p14="http://schemas.microsoft.com/office/powerpoint/2010/main" val="15019773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5.1.Khai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err="1" smtClean="0">
                <a:solidFill>
                  <a:schemeClr val="bg1"/>
                </a:solidFill>
                <a:latin typeface="Microsoft Sans Serif" pitchFamily="34" charset="0"/>
                <a:cs typeface="Microsoft Sans Serif" pitchFamily="34" charset="0"/>
              </a:rPr>
              <a:t>tham</a:t>
            </a:r>
            <a:r>
              <a:rPr lang="en-US" sz="2800" b="0" smtClean="0">
                <a:solidFill>
                  <a:schemeClr val="bg1"/>
                </a:solidFill>
                <a:latin typeface="Microsoft Sans Serif" pitchFamily="34" charset="0"/>
                <a:cs typeface="Microsoft Sans Serif" pitchFamily="34" charset="0"/>
              </a:rPr>
              <a:t> số</a:t>
            </a:r>
            <a:endParaRPr lang="en-US" sz="2800" b="0" dirty="0" smtClean="0">
              <a:solidFill>
                <a:schemeClr val="bg1"/>
              </a:solidFill>
              <a:latin typeface="Microsoft Sans Serif" pitchFamily="34" charset="0"/>
              <a:cs typeface="Microsoft Sans Serif" pitchFamily="34" charset="0"/>
            </a:endParaRPr>
          </a:p>
        </p:txBody>
      </p:sp>
      <p:pic>
        <p:nvPicPr>
          <p:cNvPr id="5" name="Picture 4"/>
          <p:cNvPicPr/>
          <p:nvPr/>
        </p:nvPicPr>
        <p:blipFill>
          <a:blip r:embed="rId3"/>
          <a:srcRect/>
          <a:stretch>
            <a:fillRect/>
          </a:stretch>
        </p:blipFill>
        <p:spPr bwMode="auto">
          <a:xfrm>
            <a:off x="914400" y="1828800"/>
            <a:ext cx="7162800" cy="3581400"/>
          </a:xfrm>
          <a:prstGeom prst="rect">
            <a:avLst/>
          </a:prstGeom>
          <a:noFill/>
          <a:ln w="9525">
            <a:solidFill>
              <a:schemeClr val="tx2">
                <a:lumMod val="60000"/>
                <a:lumOff val="40000"/>
              </a:schemeClr>
            </a:solidFill>
            <a:miter lim="800000"/>
            <a:headEnd/>
            <a:tailEnd/>
          </a:ln>
        </p:spPr>
      </p:pic>
    </p:spTree>
    <p:extLst>
      <p:ext uri="{BB962C8B-B14F-4D97-AF65-F5344CB8AC3E}">
        <p14:creationId xmlns="" xmlns:p14="http://schemas.microsoft.com/office/powerpoint/2010/main" val="150197734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15400" cy="590931"/>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style>
          <a:lnRef idx="1">
            <a:schemeClr val="accent1"/>
          </a:lnRef>
          <a:fillRef idx="3">
            <a:schemeClr val="accent1"/>
          </a:fillRef>
          <a:effectRef idx="2">
            <a:schemeClr val="accent1"/>
          </a:effectRef>
          <a:fontRef idx="minor">
            <a:schemeClr val="lt1"/>
          </a:fontRef>
        </p:style>
        <p:txBody>
          <a:bodyPr/>
          <a:lstStyle/>
          <a:p>
            <a:pPr>
              <a:defRPr/>
            </a:pPr>
            <a:r>
              <a:rPr lang="en-US" sz="36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Nội</a:t>
            </a:r>
            <a:r>
              <a:rPr lang="en-US" sz="36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dung</a:t>
            </a:r>
          </a:p>
        </p:txBody>
      </p:sp>
      <p:sp>
        <p:nvSpPr>
          <p:cNvPr id="2" name="Rectangle 1"/>
          <p:cNvSpPr/>
          <p:nvPr/>
        </p:nvSpPr>
        <p:spPr>
          <a:xfrm>
            <a:off x="533400" y="1143000"/>
            <a:ext cx="8001000" cy="2523768"/>
          </a:xfrm>
          <a:prstGeom prst="rect">
            <a:avLst/>
          </a:prstGeom>
        </p:spPr>
        <p:txBody>
          <a:bodyPr wrap="square">
            <a:spAutoFit/>
          </a:bodyPr>
          <a:lstStyle/>
          <a:p>
            <a:pPr marL="342900" lvl="0" indent="-548640">
              <a:spcBef>
                <a:spcPts val="1200"/>
              </a:spcBef>
              <a:buFont typeface="+mj-lt"/>
              <a:buAutoNum type="arabicPeriod"/>
            </a:pPr>
            <a:r>
              <a:rPr lang="vi-VN" sz="3200" dirty="0">
                <a:solidFill>
                  <a:srgbClr val="002060"/>
                </a:solidFill>
                <a:latin typeface="Microsoft Sans Serif" pitchFamily="34" charset="0"/>
                <a:cs typeface="Microsoft Sans Serif" pitchFamily="34" charset="0"/>
              </a:rPr>
              <a:t>Sơ đồ hạch </a:t>
            </a:r>
            <a:r>
              <a:rPr lang="vi-VN" sz="3200" dirty="0" smtClean="0">
                <a:solidFill>
                  <a:srgbClr val="002060"/>
                </a:solidFill>
                <a:latin typeface="Microsoft Sans Serif" pitchFamily="34" charset="0"/>
                <a:cs typeface="Microsoft Sans Serif" pitchFamily="34" charset="0"/>
              </a:rPr>
              <a:t>toán.</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en-US" sz="3200" dirty="0" err="1" smtClean="0">
                <a:solidFill>
                  <a:srgbClr val="002060"/>
                </a:solidFill>
                <a:latin typeface="Microsoft Sans Serif" pitchFamily="34" charset="0"/>
                <a:cs typeface="Microsoft Sans Serif" pitchFamily="34" charset="0"/>
              </a:rPr>
              <a:t>Quy</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trình</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n.vụ</a:t>
            </a:r>
            <a:r>
              <a:rPr lang="en-US" sz="3200" dirty="0" smtClean="0">
                <a:solidFill>
                  <a:srgbClr val="002060"/>
                </a:solidFill>
                <a:latin typeface="Microsoft Sans Serif" pitchFamily="34" charset="0"/>
                <a:cs typeface="Microsoft Sans Serif" pitchFamily="34" charset="0"/>
              </a:rPr>
              <a:t>, c</a:t>
            </a:r>
            <a:r>
              <a:rPr lang="vi-VN" sz="3200" dirty="0" smtClean="0">
                <a:solidFill>
                  <a:srgbClr val="002060"/>
                </a:solidFill>
                <a:latin typeface="Microsoft Sans Serif" pitchFamily="34" charset="0"/>
                <a:cs typeface="Microsoft Sans Serif" pitchFamily="34" charset="0"/>
              </a:rPr>
              <a:t>ác </a:t>
            </a:r>
            <a:r>
              <a:rPr lang="vi-VN" sz="3200" dirty="0">
                <a:solidFill>
                  <a:srgbClr val="002060"/>
                </a:solidFill>
                <a:latin typeface="Microsoft Sans Serif" pitchFamily="34" charset="0"/>
                <a:cs typeface="Microsoft Sans Serif" pitchFamily="34" charset="0"/>
              </a:rPr>
              <a:t>mẫu </a:t>
            </a:r>
            <a:r>
              <a:rPr lang="vi-VN" sz="3200" dirty="0" smtClean="0">
                <a:solidFill>
                  <a:srgbClr val="002060"/>
                </a:solidFill>
                <a:latin typeface="Microsoft Sans Serif" pitchFamily="34" charset="0"/>
                <a:cs typeface="Microsoft Sans Serif" pitchFamily="34" charset="0"/>
              </a:rPr>
              <a:t>c</a:t>
            </a:r>
            <a:r>
              <a:rPr lang="en-US" sz="3200" dirty="0" smtClean="0">
                <a:solidFill>
                  <a:srgbClr val="002060"/>
                </a:solidFill>
                <a:latin typeface="Microsoft Sans Serif" pitchFamily="34" charset="0"/>
                <a:cs typeface="Microsoft Sans Serif" pitchFamily="34" charset="0"/>
              </a:rPr>
              <a:t>.</a:t>
            </a:r>
            <a:r>
              <a:rPr lang="en-US" sz="3200" dirty="0" err="1" smtClean="0">
                <a:solidFill>
                  <a:srgbClr val="002060"/>
                </a:solidFill>
                <a:latin typeface="Microsoft Sans Serif" pitchFamily="34" charset="0"/>
                <a:cs typeface="Microsoft Sans Serif" pitchFamily="34" charset="0"/>
              </a:rPr>
              <a:t>từ</a:t>
            </a:r>
            <a:r>
              <a:rPr lang="vi-VN" sz="3200" dirty="0" smtClean="0">
                <a:solidFill>
                  <a:srgbClr val="002060"/>
                </a:solidFill>
                <a:latin typeface="Microsoft Sans Serif" pitchFamily="34" charset="0"/>
                <a:cs typeface="Microsoft Sans Serif" pitchFamily="34" charset="0"/>
              </a:rPr>
              <a:t>, </a:t>
            </a:r>
            <a:r>
              <a:rPr lang="en-US" sz="3200" dirty="0" smtClean="0">
                <a:solidFill>
                  <a:srgbClr val="002060"/>
                </a:solidFill>
                <a:latin typeface="Microsoft Sans Serif" pitchFamily="34" charset="0"/>
                <a:cs typeface="Microsoft Sans Serif" pitchFamily="34" charset="0"/>
              </a:rPr>
              <a:t>b/c.</a:t>
            </a: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Quy </a:t>
            </a:r>
            <a:r>
              <a:rPr lang="vi-VN" sz="3200" dirty="0">
                <a:solidFill>
                  <a:srgbClr val="002060"/>
                </a:solidFill>
                <a:latin typeface="Microsoft Sans Serif" pitchFamily="34" charset="0"/>
                <a:cs typeface="Microsoft Sans Serif" pitchFamily="34" charset="0"/>
              </a:rPr>
              <a:t>trình thực hiện trên phần </a:t>
            </a:r>
            <a:r>
              <a:rPr lang="vi-VN" sz="3200" dirty="0" smtClean="0">
                <a:solidFill>
                  <a:srgbClr val="002060"/>
                </a:solidFill>
                <a:latin typeface="Microsoft Sans Serif" pitchFamily="34" charset="0"/>
                <a:cs typeface="Microsoft Sans Serif" pitchFamily="34" charset="0"/>
              </a:rPr>
              <a:t>mềm.</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Kỹ </a:t>
            </a:r>
            <a:r>
              <a:rPr lang="vi-VN" sz="3200" dirty="0">
                <a:solidFill>
                  <a:srgbClr val="002060"/>
                </a:solidFill>
                <a:latin typeface="Microsoft Sans Serif" pitchFamily="34" charset="0"/>
                <a:cs typeface="Microsoft Sans Serif" pitchFamily="34" charset="0"/>
              </a:rPr>
              <a:t>năng </a:t>
            </a:r>
            <a:r>
              <a:rPr lang="vi-VN" sz="3200" dirty="0" smtClean="0">
                <a:solidFill>
                  <a:srgbClr val="002060"/>
                </a:solidFill>
                <a:latin typeface="Microsoft Sans Serif" pitchFamily="34" charset="0"/>
                <a:cs typeface="Microsoft Sans Serif" pitchFamily="34" charset="0"/>
              </a:rPr>
              <a:t>thực </a:t>
            </a:r>
            <a:r>
              <a:rPr lang="vi-VN" sz="3200" dirty="0">
                <a:solidFill>
                  <a:srgbClr val="002060"/>
                </a:solidFill>
                <a:latin typeface="Microsoft Sans Serif" pitchFamily="34" charset="0"/>
                <a:cs typeface="Microsoft Sans Serif" pitchFamily="34" charset="0"/>
              </a:rPr>
              <a:t>hành trên phần </a:t>
            </a:r>
            <a:r>
              <a:rPr lang="vi-VN" sz="3200" dirty="0" smtClean="0">
                <a:solidFill>
                  <a:srgbClr val="002060"/>
                </a:solidFill>
                <a:latin typeface="Microsoft Sans Serif" pitchFamily="34" charset="0"/>
                <a:cs typeface="Microsoft Sans Serif" pitchFamily="34" charset="0"/>
              </a:rPr>
              <a:t>mềm</a:t>
            </a:r>
            <a:r>
              <a:rPr lang="en-US" sz="3200" dirty="0" smtClean="0">
                <a:solidFill>
                  <a:srgbClr val="002060"/>
                </a:solidFill>
                <a:latin typeface="Microsoft Sans Serif" pitchFamily="34" charset="0"/>
                <a:cs typeface="Microsoft Sans Serif" pitchFamily="34" charset="0"/>
              </a:rPr>
              <a:t>.</a:t>
            </a:r>
            <a:endParaRPr lang="en-US" sz="3200" dirty="0">
              <a:solidFill>
                <a:srgbClr val="002060"/>
              </a:solidFill>
              <a:latin typeface="Microsoft Sans Serif" pitchFamily="34" charset="0"/>
              <a:cs typeface="Microsoft Sans Serif"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5.2.Danh mục </a:t>
            </a:r>
            <a:r>
              <a:rPr lang="en-US" sz="2800" b="0" smtClean="0">
                <a:solidFill>
                  <a:schemeClr val="bg1"/>
                </a:solidFill>
                <a:latin typeface="Microsoft Sans Serif" pitchFamily="34" charset="0"/>
                <a:cs typeface="Microsoft Sans Serif" pitchFamily="34" charset="0"/>
              </a:rPr>
              <a:t>tài khoản</a:t>
            </a:r>
            <a:endParaRPr lang="en-US" sz="2800" b="0" smtClean="0">
              <a:solidFill>
                <a:schemeClr val="bg1"/>
              </a:solidFill>
              <a:latin typeface="Microsoft Sans Serif" pitchFamily="34" charset="0"/>
              <a:cs typeface="Microsoft Sans Serif" pitchFamily="34" charset="0"/>
            </a:endParaRPr>
          </a:p>
        </p:txBody>
      </p:sp>
      <p:pic>
        <p:nvPicPr>
          <p:cNvPr id="6" name="Picture 5"/>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71600" y="1981200"/>
            <a:ext cx="6019800" cy="3962400"/>
          </a:xfrm>
          <a:prstGeom prst="rect">
            <a:avLst/>
          </a:prstGeom>
          <a:noFill/>
          <a:ln>
            <a:solidFill>
              <a:schemeClr val="accent1"/>
            </a:solidFill>
          </a:ln>
        </p:spPr>
      </p:pic>
    </p:spTree>
    <p:extLst>
      <p:ext uri="{BB962C8B-B14F-4D97-AF65-F5344CB8AC3E}">
        <p14:creationId xmlns="" xmlns:p14="http://schemas.microsoft.com/office/powerpoint/2010/main" val="150197734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dư</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ban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đầu</a:t>
            </a:r>
            <a:endParaRPr lang="en-US" dirty="0"/>
          </a:p>
        </p:txBody>
      </p:sp>
      <p:sp>
        <p:nvSpPr>
          <p:cNvPr id="3" name="TextBox 2"/>
          <p:cNvSpPr txBox="1"/>
          <p:nvPr/>
        </p:nvSpPr>
        <p:spPr>
          <a:xfrm>
            <a:off x="304800" y="1143000"/>
            <a:ext cx="7467600" cy="461665"/>
          </a:xfrm>
          <a:prstGeom prst="rect">
            <a:avLst/>
          </a:prstGeom>
          <a:noFill/>
        </p:spPr>
        <p:txBody>
          <a:bodyPr wrap="square" rtlCol="0">
            <a:spAutoFit/>
          </a:bodyPr>
          <a:lstStyle/>
          <a:p>
            <a:pPr>
              <a:spcBef>
                <a:spcPts val="1200"/>
              </a:spcBef>
            </a:pPr>
            <a:r>
              <a:rPr lang="en-US" sz="2400" b="0" smtClean="0">
                <a:solidFill>
                  <a:schemeClr val="bg1"/>
                </a:solidFill>
                <a:latin typeface="Microsoft Sans Serif" pitchFamily="34" charset="0"/>
                <a:cs typeface="Microsoft Sans Serif" pitchFamily="34" charset="0"/>
              </a:rPr>
              <a:t>Vào số dư đầu kỳ của </a:t>
            </a:r>
            <a:r>
              <a:rPr lang="en-US" sz="2400" b="0" smtClean="0">
                <a:solidFill>
                  <a:schemeClr val="bg1"/>
                </a:solidFill>
                <a:latin typeface="Microsoft Sans Serif" pitchFamily="34" charset="0"/>
                <a:cs typeface="Microsoft Sans Serif" pitchFamily="34" charset="0"/>
              </a:rPr>
              <a:t>các tài khoản</a:t>
            </a:r>
            <a:endParaRPr lang="en-US" sz="2400" b="0" dirty="0" smtClean="0">
              <a:solidFill>
                <a:schemeClr val="bg1"/>
              </a:solidFill>
              <a:latin typeface="Microsoft Sans Serif" pitchFamily="34" charset="0"/>
              <a:cs typeface="Microsoft Sans Serif" pitchFamily="34" charset="0"/>
            </a:endParaRPr>
          </a:p>
        </p:txBody>
      </p:sp>
      <p:pic>
        <p:nvPicPr>
          <p:cNvPr id="6" name="Picture 5"/>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24000" y="2190750"/>
            <a:ext cx="5943600" cy="2914650"/>
          </a:xfrm>
          <a:prstGeom prst="rect">
            <a:avLst/>
          </a:prstGeom>
          <a:noFill/>
          <a:ln>
            <a:solidFill>
              <a:schemeClr val="accent1"/>
            </a:solidFill>
          </a:ln>
        </p:spPr>
      </p:pic>
    </p:spTree>
    <p:extLst>
      <p:ext uri="{BB962C8B-B14F-4D97-AF65-F5344CB8AC3E}">
        <p14:creationId xmlns="" xmlns:p14="http://schemas.microsoft.com/office/powerpoint/2010/main" val="2162068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endParaRPr lang="en-US" sz="1800" dirty="0"/>
          </a:p>
        </p:txBody>
      </p:sp>
      <p:sp>
        <p:nvSpPr>
          <p:cNvPr id="5" name="Title 1"/>
          <p:cNvSpPr txBox="1">
            <a:spLocks/>
          </p:cNvSpPr>
          <p:nvPr/>
        </p:nvSpPr>
        <p:spPr bwMode="auto">
          <a:xfrm>
            <a:off x="381000" y="990600"/>
            <a:ext cx="83820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Phiếu kế toán</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Khai báo các bút toán kết chuyển tự động cuối kỳ</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Thực hiện các bút toán kết chuyển tự động cuối kỳ</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defRPr/>
            </a:pP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 xmlns:p14="http://schemas.microsoft.com/office/powerpoint/2010/main" val="122813097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endParaRPr lang="en-US" sz="1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7.1</a:t>
            </a:r>
            <a:r>
              <a:rPr lang="en-US" sz="2800" smtClean="0">
                <a:solidFill>
                  <a:srgbClr val="002060"/>
                </a:solidFill>
                <a:effectLst/>
                <a:latin typeface="Arial" pitchFamily="34" charset="0"/>
                <a:cs typeface="Arial" pitchFamily="34" charset="0"/>
              </a:rPr>
              <a:t>. </a:t>
            </a:r>
            <a:r>
              <a:rPr lang="en-US" sz="2800" smtClean="0">
                <a:solidFill>
                  <a:srgbClr val="002060"/>
                </a:solidFill>
                <a:effectLst/>
                <a:latin typeface="Arial" pitchFamily="34" charset="0"/>
                <a:cs typeface="Arial" pitchFamily="34" charset="0"/>
              </a:rPr>
              <a:t>Phiếu kế toán</a:t>
            </a:r>
            <a:endParaRPr lang="en-US" sz="2800" dirty="0">
              <a:solidFill>
                <a:srgbClr val="002060"/>
              </a:solidFill>
              <a:effectLst/>
              <a:latin typeface="Arial" pitchFamily="34" charset="0"/>
              <a:cs typeface="Arial" pitchFamily="34" charset="0"/>
            </a:endParaRPr>
          </a:p>
        </p:txBody>
      </p:sp>
      <p:pic>
        <p:nvPicPr>
          <p:cNvPr id="6" name="Picture 5" descr="GLtran"/>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9200" y="1655913"/>
            <a:ext cx="6248400" cy="4059087"/>
          </a:xfrm>
          <a:prstGeom prst="rect">
            <a:avLst/>
          </a:prstGeom>
          <a:noFill/>
          <a:ln>
            <a:solidFill>
              <a:schemeClr val="accent1"/>
            </a:solidFill>
          </a:ln>
        </p:spPr>
      </p:pic>
    </p:spTree>
    <p:extLst>
      <p:ext uri="{BB962C8B-B14F-4D97-AF65-F5344CB8AC3E}">
        <p14:creationId xmlns="" xmlns:p14="http://schemas.microsoft.com/office/powerpoint/2010/main" val="297678685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endParaRPr lang="en-US" sz="1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7.2. Khai báo cáo bút toán kết chuyển CK</a:t>
            </a:r>
            <a:endParaRPr lang="en-US" sz="2800" dirty="0">
              <a:solidFill>
                <a:srgbClr val="002060"/>
              </a:solidFill>
              <a:effectLst/>
              <a:latin typeface="Arial" pitchFamily="34" charset="0"/>
              <a:cs typeface="Arial" pitchFamily="34" charset="0"/>
            </a:endParaRPr>
          </a:p>
        </p:txBody>
      </p:sp>
      <p:pic>
        <p:nvPicPr>
          <p:cNvPr id="8" name="Picture 7" descr="ClosingTrans1"/>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71600" y="1524001"/>
            <a:ext cx="5490210" cy="1447800"/>
          </a:xfrm>
          <a:prstGeom prst="rect">
            <a:avLst/>
          </a:prstGeom>
          <a:noFill/>
          <a:ln>
            <a:solidFill>
              <a:schemeClr val="accent1"/>
            </a:solidFill>
          </a:ln>
        </p:spPr>
      </p:pic>
      <p:pic>
        <p:nvPicPr>
          <p:cNvPr id="9" name="Picture 8" descr="ClosingTrans2"/>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71600" y="3124200"/>
            <a:ext cx="5562600" cy="3352800"/>
          </a:xfrm>
          <a:prstGeom prst="rect">
            <a:avLst/>
          </a:prstGeom>
          <a:noFill/>
          <a:ln>
            <a:solidFill>
              <a:schemeClr val="accent1"/>
            </a:solidFill>
          </a:ln>
        </p:spPr>
      </p:pic>
    </p:spTree>
    <p:extLst>
      <p:ext uri="{BB962C8B-B14F-4D97-AF65-F5344CB8AC3E}">
        <p14:creationId xmlns="" xmlns:p14="http://schemas.microsoft.com/office/powerpoint/2010/main" val="297678685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từ</a:t>
            </a:r>
            <a:endParaRPr lang="en-US" sz="18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7.3. Thực hiện cáo bút toán kết chuyển CK</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6800" y="1676400"/>
            <a:ext cx="5943600" cy="1743075"/>
          </a:xfrm>
          <a:prstGeom prst="rect">
            <a:avLst/>
          </a:prstGeom>
          <a:noFill/>
          <a:ln>
            <a:solidFill>
              <a:schemeClr val="accent1"/>
            </a:solidFill>
          </a:ln>
        </p:spPr>
      </p:pic>
      <p:pic>
        <p:nvPicPr>
          <p:cNvPr id="7" name="Picture 6" descr="CreateClosingTran"/>
          <p:cNvPicPr/>
          <p:nvPr/>
        </p:nvPicPr>
        <p:blipFill>
          <a:blip r:embed="rId4">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6800" y="3581400"/>
            <a:ext cx="5943600" cy="2057400"/>
          </a:xfrm>
          <a:prstGeom prst="rect">
            <a:avLst/>
          </a:prstGeom>
          <a:noFill/>
          <a:ln>
            <a:solidFill>
              <a:schemeClr val="accent1"/>
            </a:solidFill>
          </a:ln>
        </p:spPr>
      </p:pic>
    </p:spTree>
    <p:extLst>
      <p:ext uri="{BB962C8B-B14F-4D97-AF65-F5344CB8AC3E}">
        <p14:creationId xmlns="" xmlns:p14="http://schemas.microsoft.com/office/powerpoint/2010/main" val="297678685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381000" y="990600"/>
            <a:ext cx="8382000" cy="5786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nhật ký thu tiền</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nhật ký chi tiền</a:t>
            </a:r>
            <a:endParaRPr lang="en-US" sz="2800" b="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nhật ký bán hàng</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a:t>
            </a:r>
            <a:r>
              <a:rPr lang="en-US" sz="2800" b="0" smtClean="0">
                <a:solidFill>
                  <a:srgbClr val="002060"/>
                </a:solidFill>
                <a:effectLst/>
                <a:latin typeface="Microsoft Sans Serif" pitchFamily="34" charset="0"/>
                <a:cs typeface="Microsoft Sans Serif" pitchFamily="34" charset="0"/>
              </a:rPr>
              <a:t>nhật ký mua hàng</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nhật ký chung</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Sổ cái của 1 tài khoản</a:t>
            </a:r>
            <a:endParaRPr lang="en-US" sz="2800" b="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Bảng cân đối phát sinh các tài khoản</a:t>
            </a:r>
            <a:endParaRPr lang="en-US" sz="2800" b="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Bảng cân đối kế toán</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Báo cáo kết quả kinh doanh</a:t>
            </a:r>
            <a:endParaRPr lang="en-US" sz="2800" b="0" dirty="0" smtClean="0">
              <a:solidFill>
                <a:srgbClr val="002060"/>
              </a:solidFill>
              <a:effectLst/>
              <a:latin typeface="Microsoft Sans Serif" pitchFamily="34" charset="0"/>
              <a:cs typeface="Microsoft Sans Serif" pitchFamily="34" charset="0"/>
            </a:endParaRP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Báo cáo lưu chuyển tiền tệ (trực tiếp)</a:t>
            </a:r>
            <a:endParaRPr lang="en-US" sz="2800" b="0" dirty="0" smtClean="0">
              <a:solidFill>
                <a:srgbClr val="002060"/>
              </a:solidFill>
              <a:effectLst/>
              <a:latin typeface="Microsoft Sans Serif" pitchFamily="34" charset="0"/>
              <a:cs typeface="Microsoft Sans Serif" pitchFamily="34" charset="0"/>
            </a:endParaRPr>
          </a:p>
        </p:txBody>
      </p:sp>
    </p:spTree>
    <p:extLst>
      <p:ext uri="{BB962C8B-B14F-4D97-AF65-F5344CB8AC3E}">
        <p14:creationId xmlns="" xmlns:p14="http://schemas.microsoft.com/office/powerpoint/2010/main" val="28531635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8.1</a:t>
            </a:r>
            <a:r>
              <a:rPr lang="en-US" sz="2800" smtClean="0">
                <a:solidFill>
                  <a:srgbClr val="002060"/>
                </a:solidFill>
                <a:effectLst/>
                <a:latin typeface="Arial" pitchFamily="34" charset="0"/>
                <a:cs typeface="Arial" pitchFamily="34" charset="0"/>
              </a:rPr>
              <a:t>. Sổ nhật ký </a:t>
            </a:r>
            <a:r>
              <a:rPr lang="en-US" sz="2800" smtClean="0">
                <a:solidFill>
                  <a:srgbClr val="002060"/>
                </a:solidFill>
                <a:effectLst/>
                <a:latin typeface="Arial" pitchFamily="34" charset="0"/>
                <a:cs typeface="Arial" pitchFamily="34" charset="0"/>
              </a:rPr>
              <a:t>thu tiền</a:t>
            </a:r>
            <a:endParaRPr lang="en-US" sz="2800" dirty="0">
              <a:solidFill>
                <a:srgbClr val="002060"/>
              </a:solidFill>
              <a:effectLst/>
              <a:latin typeface="Arial" pitchFamily="34" charset="0"/>
              <a:cs typeface="Arial" pitchFamily="34" charset="0"/>
            </a:endParaRPr>
          </a:p>
        </p:txBody>
      </p:sp>
      <p:pic>
        <p:nvPicPr>
          <p:cNvPr id="5" name="Picture 4"/>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47800" y="2286000"/>
            <a:ext cx="5934075" cy="2409825"/>
          </a:xfrm>
          <a:prstGeom prst="rect">
            <a:avLst/>
          </a:prstGeom>
          <a:noFill/>
          <a:ln>
            <a:solidFill>
              <a:schemeClr val="accent1"/>
            </a:solidFill>
          </a:ln>
        </p:spPr>
      </p:pic>
    </p:spTree>
    <p:extLst>
      <p:ext uri="{BB962C8B-B14F-4D97-AF65-F5344CB8AC3E}">
        <p14:creationId xmlns="" xmlns:p14="http://schemas.microsoft.com/office/powerpoint/2010/main" val="76977364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8.2. </a:t>
            </a:r>
            <a:r>
              <a:rPr lang="en-US" sz="2800" smtClean="0">
                <a:solidFill>
                  <a:srgbClr val="002060"/>
                </a:solidFill>
                <a:effectLst/>
                <a:latin typeface="Arial" pitchFamily="34" charset="0"/>
                <a:cs typeface="Arial" pitchFamily="34" charset="0"/>
              </a:rPr>
              <a:t>Sổ nhật ký </a:t>
            </a:r>
            <a:r>
              <a:rPr lang="en-US" sz="2800" smtClean="0">
                <a:solidFill>
                  <a:srgbClr val="002060"/>
                </a:solidFill>
                <a:effectLst/>
                <a:latin typeface="Arial" pitchFamily="34" charset="0"/>
                <a:cs typeface="Arial" pitchFamily="34" charset="0"/>
              </a:rPr>
              <a:t>chi tiền</a:t>
            </a:r>
            <a:endParaRPr lang="en-US" sz="2800" dirty="0">
              <a:solidFill>
                <a:srgbClr val="002060"/>
              </a:solidFill>
              <a:effectLst/>
              <a:latin typeface="Arial" pitchFamily="34" charset="0"/>
              <a:cs typeface="Arial" pitchFamily="34" charset="0"/>
            </a:endParaRPr>
          </a:p>
        </p:txBody>
      </p:sp>
      <p:pic>
        <p:nvPicPr>
          <p:cNvPr id="5" name="Picture 4"/>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371600" y="2209800"/>
            <a:ext cx="6172200" cy="2590800"/>
          </a:xfrm>
          <a:prstGeom prst="rect">
            <a:avLst/>
          </a:prstGeom>
          <a:noFill/>
          <a:ln>
            <a:solidFill>
              <a:schemeClr val="accent1"/>
            </a:solidFill>
          </a:ln>
        </p:spPr>
      </p:pic>
    </p:spTree>
    <p:extLst>
      <p:ext uri="{BB962C8B-B14F-4D97-AF65-F5344CB8AC3E}">
        <p14:creationId xmlns="" xmlns:p14="http://schemas.microsoft.com/office/powerpoint/2010/main" val="7697736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8.3. </a:t>
            </a:r>
            <a:r>
              <a:rPr lang="en-US" sz="2800" smtClean="0">
                <a:solidFill>
                  <a:srgbClr val="002060"/>
                </a:solidFill>
                <a:effectLst/>
                <a:latin typeface="Arial" pitchFamily="34" charset="0"/>
                <a:cs typeface="Arial" pitchFamily="34" charset="0"/>
              </a:rPr>
              <a:t>Sổ nhật ký </a:t>
            </a:r>
            <a:r>
              <a:rPr lang="en-US" sz="2800" smtClean="0">
                <a:solidFill>
                  <a:srgbClr val="002060"/>
                </a:solidFill>
                <a:effectLst/>
                <a:latin typeface="Arial" pitchFamily="34" charset="0"/>
                <a:cs typeface="Arial" pitchFamily="34" charset="0"/>
              </a:rPr>
              <a:t>bán</a:t>
            </a:r>
            <a:r>
              <a:rPr lang="en-US" sz="2800" smtClean="0">
                <a:solidFill>
                  <a:srgbClr val="002060"/>
                </a:solidFill>
                <a:effectLst/>
                <a:latin typeface="Arial" pitchFamily="34" charset="0"/>
                <a:cs typeface="Arial" pitchFamily="34" charset="0"/>
              </a:rPr>
              <a:t> </a:t>
            </a:r>
            <a:r>
              <a:rPr lang="en-US" sz="2800" smtClean="0">
                <a:solidFill>
                  <a:srgbClr val="002060"/>
                </a:solidFill>
                <a:effectLst/>
                <a:latin typeface="Arial" pitchFamily="34" charset="0"/>
                <a:cs typeface="Arial" pitchFamily="34" charset="0"/>
              </a:rPr>
              <a:t>hàng</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295400" y="2057400"/>
            <a:ext cx="6553200" cy="2819400"/>
          </a:xfrm>
          <a:prstGeom prst="rect">
            <a:avLst/>
          </a:prstGeom>
          <a:noFill/>
          <a:ln w="9525">
            <a:solidFill>
              <a:schemeClr val="tx2">
                <a:lumMod val="60000"/>
                <a:lumOff val="40000"/>
              </a:schemeClr>
            </a:solidFill>
            <a:miter lim="800000"/>
            <a:headEnd/>
            <a:tailEnd/>
          </a:ln>
        </p:spPr>
      </p:pic>
    </p:spTree>
    <p:extLst>
      <p:ext uri="{BB962C8B-B14F-4D97-AF65-F5344CB8AC3E}">
        <p14:creationId xmlns="" xmlns:p14="http://schemas.microsoft.com/office/powerpoint/2010/main" val="7697736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Sơ</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đồ</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hạch</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dirty="0" smtClean="0">
                <a:solidFill>
                  <a:srgbClr val="002060"/>
                </a:solidFill>
                <a:effectLst/>
                <a:latin typeface="Arial" pitchFamily="34" charset="0"/>
                <a:cs typeface="Arial" pitchFamily="34" charset="0"/>
              </a:rPr>
              <a:t>1.1. </a:t>
            </a:r>
            <a:r>
              <a:rPr lang="en-US" sz="2400" dirty="0" err="1" smtClean="0">
                <a:solidFill>
                  <a:srgbClr val="002060"/>
                </a:solidFill>
                <a:effectLst/>
                <a:latin typeface="Arial" pitchFamily="34" charset="0"/>
                <a:cs typeface="Arial" pitchFamily="34" charset="0"/>
              </a:rPr>
              <a:t>Sơ</a:t>
            </a:r>
            <a:r>
              <a:rPr lang="en-US" sz="2400" dirty="0" smtClean="0">
                <a:solidFill>
                  <a:srgbClr val="002060"/>
                </a:solidFill>
                <a:effectLst/>
                <a:latin typeface="Arial" pitchFamily="34" charset="0"/>
                <a:cs typeface="Arial" pitchFamily="34" charset="0"/>
              </a:rPr>
              <a:t> </a:t>
            </a:r>
            <a:r>
              <a:rPr lang="en-US" sz="2400" dirty="0" err="1" smtClean="0">
                <a:solidFill>
                  <a:srgbClr val="002060"/>
                </a:solidFill>
                <a:effectLst/>
                <a:latin typeface="Arial" pitchFamily="34" charset="0"/>
                <a:cs typeface="Arial" pitchFamily="34" charset="0"/>
              </a:rPr>
              <a:t>đồ</a:t>
            </a:r>
            <a:r>
              <a:rPr lang="en-US" sz="2400" dirty="0" smtClean="0">
                <a:solidFill>
                  <a:srgbClr val="002060"/>
                </a:solidFill>
                <a:effectLst/>
                <a:latin typeface="Arial" pitchFamily="34" charset="0"/>
                <a:cs typeface="Arial" pitchFamily="34" charset="0"/>
              </a:rPr>
              <a:t> </a:t>
            </a:r>
            <a:r>
              <a:rPr lang="en-US" sz="2400" dirty="0" err="1" smtClean="0">
                <a:solidFill>
                  <a:srgbClr val="002060"/>
                </a:solidFill>
                <a:effectLst/>
                <a:latin typeface="Arial" pitchFamily="34" charset="0"/>
                <a:cs typeface="Arial" pitchFamily="34" charset="0"/>
              </a:rPr>
              <a:t>hạch</a:t>
            </a:r>
            <a:r>
              <a:rPr lang="en-US" sz="2400" dirty="0" smtClean="0">
                <a:solidFill>
                  <a:srgbClr val="002060"/>
                </a:solidFill>
                <a:effectLst/>
                <a:latin typeface="Arial" pitchFamily="34" charset="0"/>
                <a:cs typeface="Arial" pitchFamily="34" charset="0"/>
              </a:rPr>
              <a:t> </a:t>
            </a:r>
            <a:r>
              <a:rPr lang="en-US" sz="2400" err="1" smtClean="0">
                <a:solidFill>
                  <a:srgbClr val="002060"/>
                </a:solidFill>
                <a:effectLst/>
                <a:latin typeface="Arial" pitchFamily="34" charset="0"/>
                <a:cs typeface="Arial" pitchFamily="34" charset="0"/>
              </a:rPr>
              <a:t>toán</a:t>
            </a:r>
            <a:r>
              <a:rPr lang="en-US" sz="2400" smtClean="0">
                <a:solidFill>
                  <a:srgbClr val="002060"/>
                </a:solidFill>
                <a:effectLst/>
                <a:latin typeface="Arial" pitchFamily="34" charset="0"/>
                <a:cs typeface="Arial" pitchFamily="34" charset="0"/>
              </a:rPr>
              <a:t> </a:t>
            </a:r>
            <a:r>
              <a:rPr lang="en-US" sz="2400" smtClean="0">
                <a:solidFill>
                  <a:srgbClr val="002060"/>
                </a:solidFill>
                <a:effectLst/>
                <a:latin typeface="Arial" pitchFamily="34" charset="0"/>
                <a:cs typeface="Arial" pitchFamily="34" charset="0"/>
              </a:rPr>
              <a:t>xác định kết quả kinh doanh</a:t>
            </a:r>
            <a:endParaRPr lang="en-US" sz="2400" dirty="0">
              <a:solidFill>
                <a:srgbClr val="002060"/>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7"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8"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1.png"/>
          <p:cNvPicPr/>
          <p:nvPr/>
        </p:nvPicPr>
        <p:blipFill>
          <a:blip r:embed="rId3" cstate="print"/>
          <a:stretch>
            <a:fillRect/>
          </a:stretch>
        </p:blipFill>
        <p:spPr>
          <a:xfrm>
            <a:off x="1905000" y="1600200"/>
            <a:ext cx="5272392" cy="4118027"/>
          </a:xfrm>
          <a:prstGeom prst="rect">
            <a:avLst/>
          </a:prstGeom>
          <a:ln>
            <a:solidFill>
              <a:schemeClr val="accent1"/>
            </a:solidFill>
          </a:ln>
        </p:spPr>
      </p:pic>
    </p:spTree>
    <p:extLst>
      <p:ext uri="{BB962C8B-B14F-4D97-AF65-F5344CB8AC3E}">
        <p14:creationId xmlns="" xmlns:p14="http://schemas.microsoft.com/office/powerpoint/2010/main" val="129910484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8.4. </a:t>
            </a:r>
            <a:r>
              <a:rPr lang="en-US" sz="2800" smtClean="0">
                <a:solidFill>
                  <a:srgbClr val="002060"/>
                </a:solidFill>
                <a:effectLst/>
                <a:latin typeface="Arial" pitchFamily="34" charset="0"/>
                <a:cs typeface="Arial" pitchFamily="34" charset="0"/>
              </a:rPr>
              <a:t>Sổ nhật ký mua hàng</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srcRect/>
          <a:stretch>
            <a:fillRect/>
          </a:stretch>
        </p:blipFill>
        <p:spPr bwMode="auto">
          <a:xfrm>
            <a:off x="1295400" y="2057400"/>
            <a:ext cx="6553200" cy="2819400"/>
          </a:xfrm>
          <a:prstGeom prst="rect">
            <a:avLst/>
          </a:prstGeom>
          <a:noFill/>
          <a:ln w="9525">
            <a:solidFill>
              <a:schemeClr val="tx2">
                <a:lumMod val="60000"/>
                <a:lumOff val="40000"/>
              </a:schemeClr>
            </a:solidFill>
            <a:miter lim="800000"/>
            <a:headEnd/>
            <a:tailEnd/>
          </a:ln>
        </p:spPr>
      </p:pic>
    </p:spTree>
    <p:extLst>
      <p:ext uri="{BB962C8B-B14F-4D97-AF65-F5344CB8AC3E}">
        <p14:creationId xmlns="" xmlns:p14="http://schemas.microsoft.com/office/powerpoint/2010/main" val="76977364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8.5. </a:t>
            </a:r>
            <a:r>
              <a:rPr lang="en-US" sz="2800" smtClean="0">
                <a:solidFill>
                  <a:srgbClr val="002060"/>
                </a:solidFill>
                <a:effectLst/>
                <a:latin typeface="Arial" pitchFamily="34" charset="0"/>
                <a:cs typeface="Arial" pitchFamily="34" charset="0"/>
              </a:rPr>
              <a:t>Sổ nhật ký </a:t>
            </a:r>
            <a:r>
              <a:rPr lang="en-US" sz="2800" smtClean="0">
                <a:solidFill>
                  <a:srgbClr val="002060"/>
                </a:solidFill>
                <a:effectLst/>
                <a:latin typeface="Arial" pitchFamily="34" charset="0"/>
                <a:cs typeface="Arial" pitchFamily="34" charset="0"/>
              </a:rPr>
              <a:t>chung</a:t>
            </a:r>
            <a:endParaRPr lang="en-US" sz="2800" dirty="0">
              <a:solidFill>
                <a:srgbClr val="002060"/>
              </a:solidFill>
              <a:effectLst/>
              <a:latin typeface="Arial" pitchFamily="34" charset="0"/>
              <a:cs typeface="Arial" pitchFamily="34" charset="0"/>
            </a:endParaRPr>
          </a:p>
        </p:txBody>
      </p:sp>
      <p:pic>
        <p:nvPicPr>
          <p:cNvPr id="5" name="Picture 4" descr="GLrptnotes0"/>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447800" y="2133600"/>
            <a:ext cx="6476999" cy="2590800"/>
          </a:xfrm>
          <a:prstGeom prst="rect">
            <a:avLst/>
          </a:prstGeom>
          <a:noFill/>
          <a:ln>
            <a:solidFill>
              <a:schemeClr val="accent1"/>
            </a:solidFill>
          </a:ln>
        </p:spPr>
      </p:pic>
    </p:spTree>
    <p:extLst>
      <p:ext uri="{BB962C8B-B14F-4D97-AF65-F5344CB8AC3E}">
        <p14:creationId xmlns="" xmlns:p14="http://schemas.microsoft.com/office/powerpoint/2010/main" val="76977364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8.6. </a:t>
            </a:r>
            <a:r>
              <a:rPr lang="en-US" sz="2800" smtClean="0">
                <a:solidFill>
                  <a:srgbClr val="002060"/>
                </a:solidFill>
                <a:effectLst/>
                <a:latin typeface="Arial" pitchFamily="34" charset="0"/>
                <a:cs typeface="Arial" pitchFamily="34" charset="0"/>
              </a:rPr>
              <a:t>Sổ </a:t>
            </a:r>
            <a:r>
              <a:rPr lang="en-US" sz="2800" smtClean="0">
                <a:solidFill>
                  <a:srgbClr val="002060"/>
                </a:solidFill>
                <a:effectLst/>
                <a:latin typeface="Arial" pitchFamily="34" charset="0"/>
                <a:cs typeface="Arial" pitchFamily="34" charset="0"/>
              </a:rPr>
              <a:t>cái của 1 tài khoản</a:t>
            </a:r>
            <a:endParaRPr lang="en-US" sz="2800" dirty="0">
              <a:solidFill>
                <a:srgbClr val="002060"/>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95400" y="2209800"/>
            <a:ext cx="6553200" cy="2667000"/>
          </a:xfrm>
          <a:prstGeom prst="rect">
            <a:avLst/>
          </a:prstGeom>
          <a:noFill/>
          <a:ln>
            <a:solidFill>
              <a:schemeClr val="accent1"/>
            </a:solidFill>
          </a:ln>
        </p:spPr>
      </p:pic>
    </p:spTree>
    <p:extLst>
      <p:ext uri="{BB962C8B-B14F-4D97-AF65-F5344CB8AC3E}">
        <p14:creationId xmlns="" xmlns:p14="http://schemas.microsoft.com/office/powerpoint/2010/main" val="76977364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8.7. </a:t>
            </a:r>
            <a:r>
              <a:rPr lang="en-US" sz="2400" smtClean="0">
                <a:solidFill>
                  <a:srgbClr val="002060"/>
                </a:solidFill>
                <a:effectLst/>
                <a:latin typeface="Arial" pitchFamily="34" charset="0"/>
                <a:cs typeface="Arial" pitchFamily="34" charset="0"/>
              </a:rPr>
              <a:t>Bảng cân </a:t>
            </a:r>
            <a:r>
              <a:rPr lang="en-US" sz="2400" smtClean="0">
                <a:solidFill>
                  <a:srgbClr val="002060"/>
                </a:solidFill>
                <a:effectLst/>
                <a:latin typeface="Arial" pitchFamily="34" charset="0"/>
                <a:cs typeface="Arial" pitchFamily="34" charset="0"/>
              </a:rPr>
              <a:t>đối phát sinh</a:t>
            </a:r>
            <a:endParaRPr lang="en-US" sz="2400" dirty="0">
              <a:solidFill>
                <a:srgbClr val="002060"/>
              </a:solidFill>
              <a:effectLst/>
              <a:latin typeface="Arial" pitchFamily="34" charset="0"/>
              <a:cs typeface="Arial" pitchFamily="34" charset="0"/>
            </a:endParaRPr>
          </a:p>
        </p:txBody>
      </p:sp>
      <p:pic>
        <p:nvPicPr>
          <p:cNvPr id="5" name="Picture 4"/>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9200" y="2271713"/>
            <a:ext cx="6476999" cy="2528887"/>
          </a:xfrm>
          <a:prstGeom prst="rect">
            <a:avLst/>
          </a:prstGeom>
          <a:noFill/>
          <a:ln>
            <a:solidFill>
              <a:schemeClr val="accent1"/>
            </a:solidFill>
          </a:ln>
        </p:spPr>
      </p:pic>
    </p:spTree>
    <p:extLst>
      <p:ext uri="{BB962C8B-B14F-4D97-AF65-F5344CB8AC3E}">
        <p14:creationId xmlns="" xmlns:p14="http://schemas.microsoft.com/office/powerpoint/2010/main" val="428253509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8.8. </a:t>
            </a:r>
            <a:r>
              <a:rPr lang="en-US" sz="2400" smtClean="0">
                <a:solidFill>
                  <a:srgbClr val="002060"/>
                </a:solidFill>
                <a:effectLst/>
                <a:latin typeface="Arial" pitchFamily="34" charset="0"/>
                <a:cs typeface="Arial" pitchFamily="34" charset="0"/>
              </a:rPr>
              <a:t>Bảng cân </a:t>
            </a:r>
            <a:r>
              <a:rPr lang="en-US" sz="2400" smtClean="0">
                <a:solidFill>
                  <a:srgbClr val="002060"/>
                </a:solidFill>
                <a:effectLst/>
                <a:latin typeface="Arial" pitchFamily="34" charset="0"/>
                <a:cs typeface="Arial" pitchFamily="34" charset="0"/>
              </a:rPr>
              <a:t>đối kế toán</a:t>
            </a:r>
            <a:endParaRPr lang="en-US" sz="2400" dirty="0">
              <a:solidFill>
                <a:srgbClr val="002060"/>
              </a:solidFill>
              <a:effectLst/>
              <a:latin typeface="Arial" pitchFamily="34" charset="0"/>
              <a:cs typeface="Arial" pitchFamily="34" charset="0"/>
            </a:endParaRPr>
          </a:p>
        </p:txBody>
      </p:sp>
      <p:pic>
        <p:nvPicPr>
          <p:cNvPr id="4" name="Picture 3"/>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6800" y="2057400"/>
            <a:ext cx="6934200" cy="2971800"/>
          </a:xfrm>
          <a:prstGeom prst="rect">
            <a:avLst/>
          </a:prstGeom>
          <a:noFill/>
          <a:ln>
            <a:solidFill>
              <a:schemeClr val="accent1"/>
            </a:solidFill>
          </a:ln>
        </p:spPr>
      </p:pic>
    </p:spTree>
    <p:extLst>
      <p:ext uri="{BB962C8B-B14F-4D97-AF65-F5344CB8AC3E}">
        <p14:creationId xmlns="" xmlns:p14="http://schemas.microsoft.com/office/powerpoint/2010/main" val="428253509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8.9. Báo cáo kết quả kinh doanh</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19200" y="1905001"/>
            <a:ext cx="6248399" cy="2671762"/>
          </a:xfrm>
          <a:prstGeom prst="rect">
            <a:avLst/>
          </a:prstGeom>
          <a:noFill/>
          <a:ln>
            <a:solidFill>
              <a:schemeClr val="accent1"/>
            </a:solidFill>
          </a:ln>
        </p:spPr>
      </p:pic>
    </p:spTree>
    <p:extLst>
      <p:ext uri="{BB962C8B-B14F-4D97-AF65-F5344CB8AC3E}">
        <p14:creationId xmlns="" xmlns:p14="http://schemas.microsoft.com/office/powerpoint/2010/main" val="428253509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8</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cáo</a:t>
            </a:r>
            <a:endParaRPr lang="en-US" sz="1800" dirty="0"/>
          </a:p>
        </p:txBody>
      </p:sp>
      <p:sp>
        <p:nvSpPr>
          <p:cNvPr id="6"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8.10. Báo cáo lưu chuyển tiền tệ (trực tiếp)</a:t>
            </a:r>
            <a:endParaRPr lang="en-US" sz="2400" dirty="0">
              <a:solidFill>
                <a:srgbClr val="002060"/>
              </a:solidFill>
              <a:effectLst/>
              <a:latin typeface="Arial" pitchFamily="34" charset="0"/>
              <a:cs typeface="Arial" pitchFamily="34" charset="0"/>
            </a:endParaRPr>
          </a:p>
        </p:txBody>
      </p:sp>
      <p:pic>
        <p:nvPicPr>
          <p:cNvPr id="4" name="Picture 3"/>
          <p:cNvPicPr/>
          <p:nvPr/>
        </p:nvPicPr>
        <p:blipFill>
          <a:blip r:embed="rId3">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95400" y="1981200"/>
            <a:ext cx="6400800" cy="2819400"/>
          </a:xfrm>
          <a:prstGeom prst="rect">
            <a:avLst/>
          </a:prstGeom>
          <a:noFill/>
          <a:ln>
            <a:solidFill>
              <a:schemeClr val="accent1"/>
            </a:solidFill>
          </a:ln>
        </p:spPr>
      </p:pic>
    </p:spTree>
    <p:extLst>
      <p:ext uri="{BB962C8B-B14F-4D97-AF65-F5344CB8AC3E}">
        <p14:creationId xmlns="" xmlns:p14="http://schemas.microsoft.com/office/powerpoint/2010/main" val="428253509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16163"/>
            <a:ext cx="8077200" cy="585787"/>
          </a:xfrm>
        </p:spPr>
        <p:txBody>
          <a:bodyPr/>
          <a:lstStyle/>
          <a:p>
            <a:pPr algn="ct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Xin</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cám</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ơn đã lắng nghe bài giảng!</a:t>
            </a:r>
            <a:endPar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24506446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nghiệp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vụ</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5" name="Title 1"/>
          <p:cNvSpPr txBox="1">
            <a:spLocks/>
          </p:cNvSpPr>
          <p:nvPr/>
        </p:nvSpPr>
        <p:spPr bwMode="auto">
          <a:xfrm>
            <a:off x="152400" y="990600"/>
            <a:ext cx="8382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971550" lvl="1" indent="-514350">
              <a:spcBef>
                <a:spcPts val="1200"/>
              </a:spcBef>
              <a:defRPr/>
            </a:pPr>
            <a:r>
              <a:rPr lang="en-US" sz="2000" smtClean="0">
                <a:solidFill>
                  <a:srgbClr val="002060"/>
                </a:solidFill>
                <a:effectLst/>
                <a:latin typeface="Arial" pitchFamily="34" charset="0"/>
              </a:rPr>
              <a:t>Quy trình </a:t>
            </a:r>
            <a:r>
              <a:rPr lang="en-US" sz="2000" smtClean="0">
                <a:solidFill>
                  <a:srgbClr val="002060"/>
                </a:solidFill>
                <a:effectLst/>
                <a:latin typeface="Arial" pitchFamily="34" charset="0"/>
              </a:rPr>
              <a:t>thực hiện kế toán tổng hợp </a:t>
            </a:r>
            <a:endParaRPr lang="en-US" sz="2000" dirty="0" smtClean="0">
              <a:solidFill>
                <a:srgbClr val="002060"/>
              </a:solidFill>
              <a:effectLst/>
              <a:latin typeface="Arial" pitchFamily="34" charset="0"/>
            </a:endParaRPr>
          </a:p>
        </p:txBody>
      </p:sp>
      <p:pic>
        <p:nvPicPr>
          <p:cNvPr id="4" name="Picture 3"/>
          <p:cNvPicPr/>
          <p:nvPr/>
        </p:nvPicPr>
        <p:blipFill>
          <a:blip r:embed="rId3" cstate="print"/>
          <a:srcRect/>
          <a:stretch>
            <a:fillRect/>
          </a:stretch>
        </p:blipFill>
        <p:spPr bwMode="auto">
          <a:xfrm>
            <a:off x="1981200" y="1752600"/>
            <a:ext cx="5282674" cy="4191000"/>
          </a:xfrm>
          <a:prstGeom prst="rect">
            <a:avLst/>
          </a:prstGeom>
          <a:noFill/>
          <a:ln w="9525">
            <a:noFill/>
            <a:miter lim="800000"/>
            <a:headEnd/>
            <a:tailEnd/>
          </a:ln>
        </p:spPr>
      </p:pic>
    </p:spTree>
    <p:extLst>
      <p:ext uri="{BB962C8B-B14F-4D97-AF65-F5344CB8AC3E}">
        <p14:creationId xmlns="" xmlns:p14="http://schemas.microsoft.com/office/powerpoint/2010/main" val="22516191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381000" y="990600"/>
            <a:ext cx="8382000" cy="5780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r>
              <a:rPr lang="en-US" sz="2400" smtClean="0">
                <a:solidFill>
                  <a:srgbClr val="0000CC"/>
                </a:solidFill>
              </a:rPr>
              <a:t>Theo chế độ kế toán thì có các hình thức sổ sách kế toán sau:</a:t>
            </a:r>
          </a:p>
          <a:p>
            <a:pPr lvl="0"/>
            <a:r>
              <a:rPr lang="en-US" sz="2400" smtClean="0">
                <a:solidFill>
                  <a:srgbClr val="0070C0"/>
                </a:solidFill>
              </a:rPr>
              <a:t>- Nhật </a:t>
            </a:r>
            <a:r>
              <a:rPr lang="en-US" sz="2400" smtClean="0">
                <a:solidFill>
                  <a:srgbClr val="0070C0"/>
                </a:solidFill>
              </a:rPr>
              <a:t>ký chung</a:t>
            </a:r>
          </a:p>
          <a:p>
            <a:pPr lvl="0"/>
            <a:r>
              <a:rPr lang="en-US" sz="2400" smtClean="0">
                <a:solidFill>
                  <a:srgbClr val="0070C0"/>
                </a:solidFill>
              </a:rPr>
              <a:t>- Chứng </a:t>
            </a:r>
            <a:r>
              <a:rPr lang="en-US" sz="2400" smtClean="0">
                <a:solidFill>
                  <a:srgbClr val="0070C0"/>
                </a:solidFill>
              </a:rPr>
              <a:t>từ ghi sổ</a:t>
            </a:r>
          </a:p>
          <a:p>
            <a:pPr lvl="0"/>
            <a:r>
              <a:rPr lang="en-US" sz="2400" smtClean="0">
                <a:solidFill>
                  <a:srgbClr val="0070C0"/>
                </a:solidFill>
              </a:rPr>
              <a:t>- Nhật </a:t>
            </a:r>
            <a:r>
              <a:rPr lang="en-US" sz="2400" smtClean="0">
                <a:solidFill>
                  <a:srgbClr val="0070C0"/>
                </a:solidFill>
              </a:rPr>
              <a:t>ký - sổ cái</a:t>
            </a:r>
          </a:p>
          <a:p>
            <a:pPr lvl="0"/>
            <a:r>
              <a:rPr lang="en-US" sz="2400" smtClean="0">
                <a:solidFill>
                  <a:srgbClr val="0070C0"/>
                </a:solidFill>
              </a:rPr>
              <a:t>- Nhật </a:t>
            </a:r>
            <a:r>
              <a:rPr lang="en-US" sz="2400" smtClean="0">
                <a:solidFill>
                  <a:srgbClr val="0070C0"/>
                </a:solidFill>
              </a:rPr>
              <a:t>ký chứng từ.</a:t>
            </a:r>
          </a:p>
          <a:p>
            <a:r>
              <a:rPr lang="en-US" sz="2400" smtClean="0">
                <a:solidFill>
                  <a:srgbClr val="0000CC"/>
                </a:solidFill>
              </a:rPr>
              <a:t>Hình </a:t>
            </a:r>
            <a:r>
              <a:rPr lang="en-US" sz="2400" smtClean="0">
                <a:solidFill>
                  <a:srgbClr val="0000CC"/>
                </a:solidFill>
              </a:rPr>
              <a:t>thức nhật ký chung có các mẫu sổ sách kế toán sau:</a:t>
            </a:r>
          </a:p>
          <a:p>
            <a:pPr lvl="0"/>
            <a:r>
              <a:rPr lang="en-US" sz="2400" smtClean="0">
                <a:solidFill>
                  <a:srgbClr val="0070C0"/>
                </a:solidFill>
              </a:rPr>
              <a:t>- Nhật </a:t>
            </a:r>
            <a:r>
              <a:rPr lang="en-US" sz="2400" smtClean="0">
                <a:solidFill>
                  <a:srgbClr val="0070C0"/>
                </a:solidFill>
              </a:rPr>
              <a:t>ký chung</a:t>
            </a:r>
          </a:p>
          <a:p>
            <a:pPr lvl="0"/>
            <a:r>
              <a:rPr lang="en-US" sz="2400" smtClean="0">
                <a:solidFill>
                  <a:srgbClr val="0070C0"/>
                </a:solidFill>
              </a:rPr>
              <a:t>- Các </a:t>
            </a:r>
            <a:r>
              <a:rPr lang="en-US" sz="2400" smtClean="0">
                <a:solidFill>
                  <a:srgbClr val="0070C0"/>
                </a:solidFill>
              </a:rPr>
              <a:t>nhật ký chuyên dùng: nhật ký thu tiền, nhật ký chi tiền, nhật ký bán hàng, nhật ký mua hàng.</a:t>
            </a:r>
          </a:p>
          <a:p>
            <a:pPr lvl="0"/>
            <a:r>
              <a:rPr lang="en-US" sz="2400" smtClean="0">
                <a:solidFill>
                  <a:srgbClr val="0070C0"/>
                </a:solidFill>
              </a:rPr>
              <a:t>- Sổ </a:t>
            </a:r>
            <a:r>
              <a:rPr lang="en-US" sz="2400" smtClean="0">
                <a:solidFill>
                  <a:srgbClr val="0070C0"/>
                </a:solidFill>
              </a:rPr>
              <a:t>cái.</a:t>
            </a:r>
          </a:p>
          <a:p>
            <a:r>
              <a:rPr lang="en-US" sz="2400" smtClean="0">
                <a:solidFill>
                  <a:srgbClr val="0000CC"/>
                </a:solidFill>
              </a:rPr>
              <a:t>Báo cáo tài chính có các mẫu báo cáo sau</a:t>
            </a:r>
          </a:p>
          <a:p>
            <a:pPr lvl="0"/>
            <a:r>
              <a:rPr lang="en-US" sz="2400" smtClean="0">
                <a:solidFill>
                  <a:srgbClr val="0070C0"/>
                </a:solidFill>
              </a:rPr>
              <a:t>- Bảng </a:t>
            </a:r>
            <a:r>
              <a:rPr lang="en-US" sz="2400" smtClean="0">
                <a:solidFill>
                  <a:srgbClr val="0070C0"/>
                </a:solidFill>
              </a:rPr>
              <a:t>cân đối kế toán</a:t>
            </a:r>
          </a:p>
          <a:p>
            <a:pPr lvl="0"/>
            <a:r>
              <a:rPr lang="en-US" sz="2400" smtClean="0">
                <a:solidFill>
                  <a:srgbClr val="0070C0"/>
                </a:solidFill>
              </a:rPr>
              <a:t>- Báo </a:t>
            </a:r>
            <a:r>
              <a:rPr lang="en-US" sz="2400" smtClean="0">
                <a:solidFill>
                  <a:srgbClr val="0070C0"/>
                </a:solidFill>
              </a:rPr>
              <a:t>cáo kết quả hoạt động kinh doanh</a:t>
            </a:r>
          </a:p>
          <a:p>
            <a:pPr lvl="0"/>
            <a:r>
              <a:rPr lang="en-US" sz="2400" smtClean="0">
                <a:solidFill>
                  <a:srgbClr val="0070C0"/>
                </a:solidFill>
              </a:rPr>
              <a:t>- Báo </a:t>
            </a:r>
            <a:r>
              <a:rPr lang="en-US" sz="2400" smtClean="0">
                <a:solidFill>
                  <a:srgbClr val="0070C0"/>
                </a:solidFill>
              </a:rPr>
              <a:t>cáo lưu chuyển tiền tệ</a:t>
            </a:r>
          </a:p>
          <a:p>
            <a:pPr lvl="0"/>
            <a:r>
              <a:rPr lang="en-US" sz="2400" smtClean="0">
                <a:solidFill>
                  <a:srgbClr val="0070C0"/>
                </a:solidFill>
              </a:rPr>
              <a:t>- Bản </a:t>
            </a:r>
            <a:r>
              <a:rPr lang="en-US" sz="2400" smtClean="0">
                <a:solidFill>
                  <a:srgbClr val="0070C0"/>
                </a:solidFill>
              </a:rPr>
              <a:t>thuyết minh báo cáo tài chính.</a:t>
            </a:r>
          </a:p>
          <a:p>
            <a:pPr marL="457200" indent="-457200">
              <a:lnSpc>
                <a:spcPct val="100000"/>
              </a:lnSpc>
              <a:spcBef>
                <a:spcPts val="1200"/>
              </a:spcBef>
              <a:defRPr/>
            </a:pPr>
            <a:endParaRPr lang="en-US" sz="1400" b="0" dirty="0">
              <a:solidFill>
                <a:srgbClr val="0070C0"/>
              </a:solidFill>
              <a:effectLst/>
              <a:latin typeface="Microsoft Sans Serif" pitchFamily="34" charset="0"/>
              <a:cs typeface="Microsoft Sans Serif" pitchFamily="34" charset="0"/>
            </a:endParaRPr>
          </a:p>
        </p:txBody>
      </p:sp>
    </p:spTree>
    <p:extLst>
      <p:ext uri="{BB962C8B-B14F-4D97-AF65-F5344CB8AC3E}">
        <p14:creationId xmlns="" xmlns:p14="http://schemas.microsoft.com/office/powerpoint/2010/main" val="26364142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 tổng hợp</a:t>
            </a:r>
            <a:endParaRPr lang="en-US" sz="32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dirty="0" smtClean="0">
                <a:solidFill>
                  <a:srgbClr val="002060"/>
                </a:solidFill>
                <a:effectLst/>
                <a:latin typeface="Arial" pitchFamily="34" charset="0"/>
                <a:cs typeface="Arial" pitchFamily="34" charset="0"/>
              </a:rPr>
              <a:t>3.1</a:t>
            </a:r>
            <a:r>
              <a:rPr lang="en-US" sz="2800" smtClean="0">
                <a:solidFill>
                  <a:srgbClr val="002060"/>
                </a:solidFill>
                <a:effectLst/>
                <a:latin typeface="Arial" pitchFamily="34" charset="0"/>
                <a:cs typeface="Arial" pitchFamily="34" charset="0"/>
              </a:rPr>
              <a:t>. Sổ nhật ký </a:t>
            </a:r>
            <a:r>
              <a:rPr lang="en-US" sz="2800" smtClean="0">
                <a:solidFill>
                  <a:srgbClr val="002060"/>
                </a:solidFill>
                <a:effectLst/>
                <a:latin typeface="Arial" pitchFamily="34" charset="0"/>
                <a:cs typeface="Arial" pitchFamily="34" charset="0"/>
              </a:rPr>
              <a:t>chung </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143000" y="1600200"/>
            <a:ext cx="6553200" cy="2438400"/>
          </a:xfrm>
          <a:prstGeom prst="rect">
            <a:avLst/>
          </a:prstGeom>
          <a:noFill/>
          <a:ln w="9525">
            <a:solidFill>
              <a:schemeClr val="accent1">
                <a:lumMod val="75000"/>
              </a:schemeClr>
            </a:solidFill>
            <a:miter lim="800000"/>
            <a:headEnd/>
            <a:tailEnd/>
          </a:ln>
        </p:spPr>
      </p:pic>
      <p:pic>
        <p:nvPicPr>
          <p:cNvPr id="7" name="Picture 6"/>
          <p:cNvPicPr/>
          <p:nvPr/>
        </p:nvPicPr>
        <p:blipFill>
          <a:blip r:embed="rId4"/>
          <a:srcRect/>
          <a:stretch>
            <a:fillRect/>
          </a:stretch>
        </p:blipFill>
        <p:spPr bwMode="auto">
          <a:xfrm>
            <a:off x="1143000" y="4114800"/>
            <a:ext cx="6553200" cy="1143000"/>
          </a:xfrm>
          <a:prstGeom prst="rect">
            <a:avLst/>
          </a:prstGeom>
          <a:noFill/>
          <a:ln w="9525">
            <a:solidFill>
              <a:schemeClr val="accent1">
                <a:lumMod val="75000"/>
              </a:schemeClr>
            </a:solidFill>
            <a:miter lim="800000"/>
            <a:headEnd/>
            <a:tailEnd/>
          </a:ln>
        </p:spPr>
      </p:pic>
    </p:spTree>
    <p:extLst>
      <p:ext uri="{BB962C8B-B14F-4D97-AF65-F5344CB8AC3E}">
        <p14:creationId xmlns="" xmlns:p14="http://schemas.microsoft.com/office/powerpoint/2010/main" val="24503864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B/c </a:t>
            </a:r>
            <a:r>
              <a:rPr lang="en-US" sz="32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3.2. </a:t>
            </a:r>
            <a:r>
              <a:rPr lang="en-US" sz="2800" smtClean="0">
                <a:solidFill>
                  <a:srgbClr val="002060"/>
                </a:solidFill>
                <a:effectLst/>
                <a:latin typeface="Arial" pitchFamily="34" charset="0"/>
                <a:cs typeface="Arial" pitchFamily="34" charset="0"/>
              </a:rPr>
              <a:t>Nhật ký thu tiền</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19200" y="1828800"/>
            <a:ext cx="6781800" cy="3429000"/>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29716965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3.3. Sổ nhật ký chi tiền</a:t>
            </a:r>
            <a:endParaRPr lang="en-US" sz="2800" dirty="0">
              <a:solidFill>
                <a:srgbClr val="002060"/>
              </a:solidFill>
              <a:effectLst/>
              <a:latin typeface="Arial" pitchFamily="34" charset="0"/>
              <a:cs typeface="Arial" pitchFamily="34" charset="0"/>
            </a:endParaRPr>
          </a:p>
        </p:txBody>
      </p:sp>
      <p:pic>
        <p:nvPicPr>
          <p:cNvPr id="26625" name="Picture 1"/>
          <p:cNvPicPr>
            <a:picLocks noChangeAspect="1" noChangeArrowheads="1"/>
          </p:cNvPicPr>
          <p:nvPr/>
        </p:nvPicPr>
        <p:blipFill>
          <a:blip r:embed="rId3"/>
          <a:srcRect/>
          <a:stretch>
            <a:fillRect/>
          </a:stretch>
        </p:blipFill>
        <p:spPr bwMode="auto">
          <a:xfrm>
            <a:off x="1295400" y="1828800"/>
            <a:ext cx="6629400" cy="3352800"/>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28491113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35531"/>
          </a:xfrm>
        </p:spPr>
        <p:txBody>
          <a:bodyPr/>
          <a:lstStyle/>
          <a:p>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sz="3200"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tổng hợp</a:t>
            </a:r>
            <a:endParaRPr lang="en-US" sz="3200" dirty="0"/>
          </a:p>
        </p:txBody>
      </p:sp>
      <p:sp>
        <p:nvSpPr>
          <p:cNvPr id="5" name="Title 1"/>
          <p:cNvSpPr txBox="1">
            <a:spLocks/>
          </p:cNvSpPr>
          <p:nvPr/>
        </p:nvSpPr>
        <p:spPr bwMode="auto">
          <a:xfrm>
            <a:off x="152400" y="990600"/>
            <a:ext cx="8382000" cy="48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800" smtClean="0">
                <a:solidFill>
                  <a:srgbClr val="002060"/>
                </a:solidFill>
                <a:effectLst/>
                <a:latin typeface="Arial" pitchFamily="34" charset="0"/>
                <a:cs typeface="Arial" pitchFamily="34" charset="0"/>
              </a:rPr>
              <a:t>3.4. Sổ </a:t>
            </a:r>
            <a:r>
              <a:rPr lang="en-US" sz="2800" smtClean="0">
                <a:solidFill>
                  <a:srgbClr val="002060"/>
                </a:solidFill>
                <a:effectLst/>
                <a:latin typeface="Arial" pitchFamily="34" charset="0"/>
                <a:cs typeface="Arial" pitchFamily="34" charset="0"/>
              </a:rPr>
              <a:t>Nhật ký mua hàng</a:t>
            </a:r>
            <a:endParaRPr lang="en-US" sz="28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066800" y="2133600"/>
            <a:ext cx="7010400" cy="3352800"/>
          </a:xfrm>
          <a:prstGeom prst="rect">
            <a:avLst/>
          </a:prstGeom>
          <a:noFill/>
          <a:ln w="6350" cmpd="sng">
            <a:solidFill>
              <a:schemeClr val="accent1">
                <a:lumMod val="75000"/>
              </a:schemeClr>
            </a:solidFill>
            <a:miter lim="800000"/>
            <a:headEnd/>
            <a:tailEnd/>
          </a:ln>
          <a:effectLst/>
        </p:spPr>
      </p:pic>
    </p:spTree>
    <p:extLst>
      <p:ext uri="{BB962C8B-B14F-4D97-AF65-F5344CB8AC3E}">
        <p14:creationId xmlns="" xmlns:p14="http://schemas.microsoft.com/office/powerpoint/2010/main" val="32993368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fontScheme name="MBS Blue - v5, Mar 2005">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4812</TotalTime>
  <Words>1492</Words>
  <Application>Microsoft Office PowerPoint</Application>
  <PresentationFormat>On-screen Show (4:3)</PresentationFormat>
  <Paragraphs>220</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Theme1</vt:lpstr>
      <vt:lpstr>Kế toán máy</vt:lpstr>
      <vt:lpstr>Nội dung</vt:lpstr>
      <vt:lpstr>1. Sơ đồ hạch toán </vt:lpstr>
      <vt:lpstr>2. Quy trình nghiệp vụ </vt:lpstr>
      <vt:lpstr>3. B/c của kế toán tổng hợp</vt:lpstr>
      <vt:lpstr>3. B/c của kế toán tổng hợp</vt:lpstr>
      <vt:lpstr>3. B/c của kế toán tổng hợp</vt:lpstr>
      <vt:lpstr>3. B/c của kế toán tổng hợp</vt:lpstr>
      <vt:lpstr>3. B/c của kế toán tổng hợp</vt:lpstr>
      <vt:lpstr>3. B/c của kế toán tổng hợp</vt:lpstr>
      <vt:lpstr>3. B/c của kế toán tổng hợp</vt:lpstr>
      <vt:lpstr>3. B/c của kế toán tổng hợp</vt:lpstr>
      <vt:lpstr>3. B/c của kế toán tổng hợp</vt:lpstr>
      <vt:lpstr>3. B/c của kế toán tổng hợp</vt:lpstr>
      <vt:lpstr>3. B/c của kế toán tổng hợp</vt:lpstr>
      <vt:lpstr>3. B/c của kế toán tổng hợp</vt:lpstr>
      <vt:lpstr>4. Quy trình thực hiện trên phần mềm</vt:lpstr>
      <vt:lpstr>5. Khai báo tham số và danh mục</vt:lpstr>
      <vt:lpstr>5. Khai báo tham số và danh mục</vt:lpstr>
      <vt:lpstr>5. Khai báo tham số và danh mục</vt:lpstr>
      <vt:lpstr>6. Nhập số dư ban đầu</vt:lpstr>
      <vt:lpstr>7. Cập nhật chứng từ</vt:lpstr>
      <vt:lpstr>7. Cập nhật chứng từ</vt:lpstr>
      <vt:lpstr>7. Cập nhật chứng từ</vt:lpstr>
      <vt:lpstr>7. Cập nhật chứng từ</vt:lpstr>
      <vt:lpstr>8. Lên báo cáo</vt:lpstr>
      <vt:lpstr>8. Lên báo cáo</vt:lpstr>
      <vt:lpstr>8. Lên báo cáo</vt:lpstr>
      <vt:lpstr>8. Lên báo cáo</vt:lpstr>
      <vt:lpstr>8. Lên báo cáo</vt:lpstr>
      <vt:lpstr>8. Lên báo cáo</vt:lpstr>
      <vt:lpstr>8. Lên báo cáo</vt:lpstr>
      <vt:lpstr>8. Lên báo cáo</vt:lpstr>
      <vt:lpstr>8. Lên báo cáo</vt:lpstr>
      <vt:lpstr>8. Lên báo cáo</vt:lpstr>
      <vt:lpstr>8. Lên báo cáo</vt:lpstr>
      <vt:lpstr>Xin cám ơn đã lắng nghe bài giảng!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QUYNHNV</dc:creator>
  <cp:lastModifiedBy>user</cp:lastModifiedBy>
  <cp:revision>528</cp:revision>
  <dcterms:created xsi:type="dcterms:W3CDTF">2012-02-08T08:12:13Z</dcterms:created>
  <dcterms:modified xsi:type="dcterms:W3CDTF">2013-08-18T01:57:59Z</dcterms:modified>
</cp:coreProperties>
</file>